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0"/>
  </p:notesMasterIdLst>
  <p:handoutMasterIdLst>
    <p:handoutMasterId r:id="rId31"/>
  </p:handoutMasterIdLst>
  <p:sldIdLst>
    <p:sldId id="1228" r:id="rId2"/>
    <p:sldId id="1227" r:id="rId3"/>
    <p:sldId id="1225" r:id="rId4"/>
    <p:sldId id="1229" r:id="rId5"/>
    <p:sldId id="1214" r:id="rId6"/>
    <p:sldId id="1210" r:id="rId7"/>
    <p:sldId id="1230" r:id="rId8"/>
    <p:sldId id="1234" r:id="rId9"/>
    <p:sldId id="1236" r:id="rId10"/>
    <p:sldId id="1238" r:id="rId11"/>
    <p:sldId id="1235" r:id="rId12"/>
    <p:sldId id="1247" r:id="rId13"/>
    <p:sldId id="1248" r:id="rId14"/>
    <p:sldId id="1231" r:id="rId15"/>
    <p:sldId id="1240" r:id="rId16"/>
    <p:sldId id="1216" r:id="rId17"/>
    <p:sldId id="1242" r:id="rId18"/>
    <p:sldId id="1241" r:id="rId19"/>
    <p:sldId id="1243" r:id="rId20"/>
    <p:sldId id="1245" r:id="rId21"/>
    <p:sldId id="1244" r:id="rId22"/>
    <p:sldId id="1246" r:id="rId23"/>
    <p:sldId id="1249" r:id="rId24"/>
    <p:sldId id="1250" r:id="rId25"/>
    <p:sldId id="1207" r:id="rId26"/>
    <p:sldId id="1239" r:id="rId27"/>
    <p:sldId id="1232" r:id="rId28"/>
    <p:sldId id="1233" r:id="rId29"/>
  </p:sldIdLst>
  <p:sldSz cx="12192000" cy="6858000"/>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ie Pawlicki" initials="SP" lastIdx="16" clrIdx="0">
    <p:extLst>
      <p:ext uri="{19B8F6BF-5375-455C-9EA6-DF929625EA0E}">
        <p15:presenceInfo xmlns:p15="http://schemas.microsoft.com/office/powerpoint/2012/main" userId="S-1-5-21-3402061382-4084171735-2257980083-1447" providerId="AD"/>
      </p:ext>
    </p:extLst>
  </p:cmAuthor>
  <p:cmAuthor id="2" name="Bari Michalski" initials="BM" lastIdx="14" clrIdx="1">
    <p:extLst>
      <p:ext uri="{19B8F6BF-5375-455C-9EA6-DF929625EA0E}">
        <p15:presenceInfo xmlns:p15="http://schemas.microsoft.com/office/powerpoint/2012/main" userId="S-1-5-21-3402061382-4084171735-2257980083-1457" providerId="AD"/>
      </p:ext>
    </p:extLst>
  </p:cmAuthor>
  <p:cmAuthor id="3" name="Will Brockman" initials="WB" lastIdx="10" clrIdx="2">
    <p:extLst>
      <p:ext uri="{19B8F6BF-5375-455C-9EA6-DF929625EA0E}">
        <p15:presenceInfo xmlns:p15="http://schemas.microsoft.com/office/powerpoint/2012/main" userId="S-1-5-21-3402061382-4084171735-2257980083-1154" providerId="AD"/>
      </p:ext>
    </p:extLst>
  </p:cmAuthor>
  <p:cmAuthor id="4" name="Will Brockman" initials="WB [2]" lastIdx="1" clrIdx="3">
    <p:extLst>
      <p:ext uri="{19B8F6BF-5375-455C-9EA6-DF929625EA0E}">
        <p15:presenceInfo xmlns:p15="http://schemas.microsoft.com/office/powerpoint/2012/main" userId="Will Brock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CE"/>
    <a:srgbClr val="0A1E56"/>
    <a:srgbClr val="FFFFFF"/>
    <a:srgbClr val="F47D20"/>
    <a:srgbClr val="E5E541"/>
    <a:srgbClr val="36B88F"/>
    <a:srgbClr val="EE3B43"/>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C7099-9917-4BC3-9658-8C444A9E64C3}" v="1058" dt="2020-02-13T18:57:0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0" autoAdjust="0"/>
    <p:restoredTop sz="83683" autoAdjust="0"/>
  </p:normalViewPr>
  <p:slideViewPr>
    <p:cSldViewPr snapToGrid="0" snapToObjects="1">
      <p:cViewPr varScale="1">
        <p:scale>
          <a:sx n="72" d="100"/>
          <a:sy n="72" d="100"/>
        </p:scale>
        <p:origin x="912" y="53"/>
      </p:cViewPr>
      <p:guideLst/>
    </p:cSldViewPr>
  </p:slideViewPr>
  <p:outlineViewPr>
    <p:cViewPr>
      <p:scale>
        <a:sx n="33" d="100"/>
        <a:sy n="33" d="100"/>
      </p:scale>
      <p:origin x="0" y="-523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4" d="100"/>
          <a:sy n="84" d="100"/>
        </p:scale>
        <p:origin x="157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il Taylor" userId="30c4be35-0436-45e4-aad4-c2863e948e9d" providerId="ADAL" clId="{3DEC7099-9917-4BC3-9658-8C444A9E64C3}"/>
    <pc:docChg chg="custSel addSld modSld">
      <pc:chgData name="Mikil Taylor" userId="30c4be35-0436-45e4-aad4-c2863e948e9d" providerId="ADAL" clId="{3DEC7099-9917-4BC3-9658-8C444A9E64C3}" dt="2020-02-13T18:57:07.389" v="3302"/>
      <pc:docMkLst>
        <pc:docMk/>
      </pc:docMkLst>
      <pc:sldChg chg="modSp modAnim modNotesTx">
        <pc:chgData name="Mikil Taylor" userId="30c4be35-0436-45e4-aad4-c2863e948e9d" providerId="ADAL" clId="{3DEC7099-9917-4BC3-9658-8C444A9E64C3}" dt="2020-02-13T18:33:05.452" v="1787" actId="20577"/>
        <pc:sldMkLst>
          <pc:docMk/>
          <pc:sldMk cId="2984204161" sldId="1210"/>
        </pc:sldMkLst>
        <pc:spChg chg="mod">
          <ac:chgData name="Mikil Taylor" userId="30c4be35-0436-45e4-aad4-c2863e948e9d" providerId="ADAL" clId="{3DEC7099-9917-4BC3-9658-8C444A9E64C3}" dt="2020-02-13T18:30:47.443" v="1634" actId="20577"/>
          <ac:spMkLst>
            <pc:docMk/>
            <pc:sldMk cId="2984204161" sldId="1210"/>
            <ac:spMk id="3" creationId="{06F07F09-B8C6-448B-A3A4-664962ED6C60}"/>
          </ac:spMkLst>
        </pc:spChg>
      </pc:sldChg>
      <pc:sldChg chg="modAnim">
        <pc:chgData name="Mikil Taylor" userId="30c4be35-0436-45e4-aad4-c2863e948e9d" providerId="ADAL" clId="{3DEC7099-9917-4BC3-9658-8C444A9E64C3}" dt="2020-02-13T17:26:13.735" v="660"/>
        <pc:sldMkLst>
          <pc:docMk/>
          <pc:sldMk cId="3416880691" sldId="1225"/>
        </pc:sldMkLst>
      </pc:sldChg>
      <pc:sldChg chg="modAnim">
        <pc:chgData name="Mikil Taylor" userId="30c4be35-0436-45e4-aad4-c2863e948e9d" providerId="ADAL" clId="{3DEC7099-9917-4BC3-9658-8C444A9E64C3}" dt="2020-02-13T17:25:56.662" v="656"/>
        <pc:sldMkLst>
          <pc:docMk/>
          <pc:sldMk cId="3821126732" sldId="1227"/>
        </pc:sldMkLst>
      </pc:sldChg>
      <pc:sldChg chg="modSp">
        <pc:chgData name="Mikil Taylor" userId="30c4be35-0436-45e4-aad4-c2863e948e9d" providerId="ADAL" clId="{3DEC7099-9917-4BC3-9658-8C444A9E64C3}" dt="2020-02-13T17:24:22.855" v="649" actId="20577"/>
        <pc:sldMkLst>
          <pc:docMk/>
          <pc:sldMk cId="2305367688" sldId="1228"/>
        </pc:sldMkLst>
        <pc:spChg chg="mod">
          <ac:chgData name="Mikil Taylor" userId="30c4be35-0436-45e4-aad4-c2863e948e9d" providerId="ADAL" clId="{3DEC7099-9917-4BC3-9658-8C444A9E64C3}" dt="2020-02-13T17:24:22.855" v="649" actId="20577"/>
          <ac:spMkLst>
            <pc:docMk/>
            <pc:sldMk cId="2305367688" sldId="1228"/>
            <ac:spMk id="3" creationId="{96766868-4874-490E-8F3B-98C5CA87563B}"/>
          </ac:spMkLst>
        </pc:spChg>
      </pc:sldChg>
      <pc:sldChg chg="modNotesTx">
        <pc:chgData name="Mikil Taylor" userId="30c4be35-0436-45e4-aad4-c2863e948e9d" providerId="ADAL" clId="{3DEC7099-9917-4BC3-9658-8C444A9E64C3}" dt="2020-02-13T18:29:15.886" v="1632" actId="20577"/>
        <pc:sldMkLst>
          <pc:docMk/>
          <pc:sldMk cId="1210634433" sldId="1229"/>
        </pc:sldMkLst>
      </pc:sldChg>
      <pc:sldChg chg="modAnim modNotesTx">
        <pc:chgData name="Mikil Taylor" userId="30c4be35-0436-45e4-aad4-c2863e948e9d" providerId="ADAL" clId="{3DEC7099-9917-4BC3-9658-8C444A9E64C3}" dt="2020-02-13T18:32:49.595" v="1765" actId="20577"/>
        <pc:sldMkLst>
          <pc:docMk/>
          <pc:sldMk cId="1472243989" sldId="1230"/>
        </pc:sldMkLst>
      </pc:sldChg>
      <pc:sldChg chg="modSp modAnim modNotesTx">
        <pc:chgData name="Mikil Taylor" userId="30c4be35-0436-45e4-aad4-c2863e948e9d" providerId="ADAL" clId="{3DEC7099-9917-4BC3-9658-8C444A9E64C3}" dt="2020-02-13T18:47:00.805" v="2622" actId="20577"/>
        <pc:sldMkLst>
          <pc:docMk/>
          <pc:sldMk cId="3267015707" sldId="1231"/>
        </pc:sldMkLst>
        <pc:spChg chg="mod">
          <ac:chgData name="Mikil Taylor" userId="30c4be35-0436-45e4-aad4-c2863e948e9d" providerId="ADAL" clId="{3DEC7099-9917-4BC3-9658-8C444A9E64C3}" dt="2020-02-13T18:45:53.392" v="2352" actId="20577"/>
          <ac:spMkLst>
            <pc:docMk/>
            <pc:sldMk cId="3267015707" sldId="1231"/>
            <ac:spMk id="3" creationId="{06F07F09-B8C6-448B-A3A4-664962ED6C60}"/>
          </ac:spMkLst>
        </pc:spChg>
      </pc:sldChg>
      <pc:sldChg chg="modAnim modNotesTx">
        <pc:chgData name="Mikil Taylor" userId="30c4be35-0436-45e4-aad4-c2863e948e9d" providerId="ADAL" clId="{3DEC7099-9917-4BC3-9658-8C444A9E64C3}" dt="2020-02-13T18:36:41.415" v="1894" actId="20577"/>
        <pc:sldMkLst>
          <pc:docMk/>
          <pc:sldMk cId="2527436052" sldId="1234"/>
        </pc:sldMkLst>
      </pc:sldChg>
      <pc:sldChg chg="modAnim modNotesTx">
        <pc:chgData name="Mikil Taylor" userId="30c4be35-0436-45e4-aad4-c2863e948e9d" providerId="ADAL" clId="{3DEC7099-9917-4BC3-9658-8C444A9E64C3}" dt="2020-02-13T18:41:32.775" v="2108" actId="20577"/>
        <pc:sldMkLst>
          <pc:docMk/>
          <pc:sldMk cId="1369419622" sldId="1235"/>
        </pc:sldMkLst>
      </pc:sldChg>
      <pc:sldChg chg="modSp modAnim">
        <pc:chgData name="Mikil Taylor" userId="30c4be35-0436-45e4-aad4-c2863e948e9d" providerId="ADAL" clId="{3DEC7099-9917-4BC3-9658-8C444A9E64C3}" dt="2020-02-13T17:37:09.971" v="681"/>
        <pc:sldMkLst>
          <pc:docMk/>
          <pc:sldMk cId="1669118953" sldId="1236"/>
        </pc:sldMkLst>
        <pc:spChg chg="mod">
          <ac:chgData name="Mikil Taylor" userId="30c4be35-0436-45e4-aad4-c2863e948e9d" providerId="ADAL" clId="{3DEC7099-9917-4BC3-9658-8C444A9E64C3}" dt="2020-02-13T17:36:38.172" v="677" actId="20577"/>
          <ac:spMkLst>
            <pc:docMk/>
            <pc:sldMk cId="1669118953" sldId="1236"/>
            <ac:spMk id="3" creationId="{06F07F09-B8C6-448B-A3A4-664962ED6C60}"/>
          </ac:spMkLst>
        </pc:spChg>
      </pc:sldChg>
      <pc:sldChg chg="modAnim modNotesTx">
        <pc:chgData name="Mikil Taylor" userId="30c4be35-0436-45e4-aad4-c2863e948e9d" providerId="ADAL" clId="{3DEC7099-9917-4BC3-9658-8C444A9E64C3}" dt="2020-02-13T18:41:20.131" v="2088" actId="20577"/>
        <pc:sldMkLst>
          <pc:docMk/>
          <pc:sldMk cId="4213601860" sldId="1238"/>
        </pc:sldMkLst>
      </pc:sldChg>
      <pc:sldChg chg="modSp modNotesTx">
        <pc:chgData name="Mikil Taylor" userId="30c4be35-0436-45e4-aad4-c2863e948e9d" providerId="ADAL" clId="{3DEC7099-9917-4BC3-9658-8C444A9E64C3}" dt="2020-02-13T18:49:31.576" v="2729" actId="20577"/>
        <pc:sldMkLst>
          <pc:docMk/>
          <pc:sldMk cId="1289157712" sldId="1241"/>
        </pc:sldMkLst>
        <pc:spChg chg="mod">
          <ac:chgData name="Mikil Taylor" userId="30c4be35-0436-45e4-aad4-c2863e948e9d" providerId="ADAL" clId="{3DEC7099-9917-4BC3-9658-8C444A9E64C3}" dt="2020-02-13T18:49:06.358" v="2687" actId="20577"/>
          <ac:spMkLst>
            <pc:docMk/>
            <pc:sldMk cId="1289157712" sldId="1241"/>
            <ac:spMk id="3" creationId="{15BACEE7-0BEE-463D-A34B-703E76064884}"/>
          </ac:spMkLst>
        </pc:spChg>
      </pc:sldChg>
      <pc:sldChg chg="modNotesTx">
        <pc:chgData name="Mikil Taylor" userId="30c4be35-0436-45e4-aad4-c2863e948e9d" providerId="ADAL" clId="{3DEC7099-9917-4BC3-9658-8C444A9E64C3}" dt="2020-02-13T18:48:55.147" v="2674" actId="20577"/>
        <pc:sldMkLst>
          <pc:docMk/>
          <pc:sldMk cId="3913221778" sldId="1242"/>
        </pc:sldMkLst>
      </pc:sldChg>
      <pc:sldChg chg="modSp modAnim">
        <pc:chgData name="Mikil Taylor" userId="30c4be35-0436-45e4-aad4-c2863e948e9d" providerId="ADAL" clId="{3DEC7099-9917-4BC3-9658-8C444A9E64C3}" dt="2020-02-13T18:57:07.389" v="3302"/>
        <pc:sldMkLst>
          <pc:docMk/>
          <pc:sldMk cId="1211445169" sldId="1245"/>
        </pc:sldMkLst>
        <pc:spChg chg="mod">
          <ac:chgData name="Mikil Taylor" userId="30c4be35-0436-45e4-aad4-c2863e948e9d" providerId="ADAL" clId="{3DEC7099-9917-4BC3-9658-8C444A9E64C3}" dt="2020-02-13T18:56:53.233" v="3298" actId="313"/>
          <ac:spMkLst>
            <pc:docMk/>
            <pc:sldMk cId="1211445169" sldId="1245"/>
            <ac:spMk id="3" creationId="{15BACEE7-0BEE-463D-A34B-703E76064884}"/>
          </ac:spMkLst>
        </pc:spChg>
      </pc:sldChg>
      <pc:sldChg chg="modAnim modNotesTx">
        <pc:chgData name="Mikil Taylor" userId="30c4be35-0436-45e4-aad4-c2863e948e9d" providerId="ADAL" clId="{3DEC7099-9917-4BC3-9658-8C444A9E64C3}" dt="2020-02-13T18:44:22.367" v="2277" actId="20577"/>
        <pc:sldMkLst>
          <pc:docMk/>
          <pc:sldMk cId="2780116044" sldId="1247"/>
        </pc:sldMkLst>
      </pc:sldChg>
      <pc:sldChg chg="modAnim">
        <pc:chgData name="Mikil Taylor" userId="30c4be35-0436-45e4-aad4-c2863e948e9d" providerId="ADAL" clId="{3DEC7099-9917-4BC3-9658-8C444A9E64C3}" dt="2020-02-13T17:38:41.806" v="692"/>
        <pc:sldMkLst>
          <pc:docMk/>
          <pc:sldMk cId="2299358741" sldId="1248"/>
        </pc:sldMkLst>
      </pc:sldChg>
      <pc:sldChg chg="modSp add modAnim modNotesTx">
        <pc:chgData name="Mikil Taylor" userId="30c4be35-0436-45e4-aad4-c2863e948e9d" providerId="ADAL" clId="{3DEC7099-9917-4BC3-9658-8C444A9E64C3}" dt="2020-02-13T18:51:38.218" v="2917" actId="20577"/>
        <pc:sldMkLst>
          <pc:docMk/>
          <pc:sldMk cId="273416213" sldId="1249"/>
        </pc:sldMkLst>
        <pc:spChg chg="mod">
          <ac:chgData name="Mikil Taylor" userId="30c4be35-0436-45e4-aad4-c2863e948e9d" providerId="ADAL" clId="{3DEC7099-9917-4BC3-9658-8C444A9E64C3}" dt="2020-02-13T18:50:12.166" v="2738" actId="20577"/>
          <ac:spMkLst>
            <pc:docMk/>
            <pc:sldMk cId="273416213" sldId="1249"/>
            <ac:spMk id="2" creationId="{17E11817-B8AC-407B-9111-80B0A30BBDB3}"/>
          </ac:spMkLst>
        </pc:spChg>
        <pc:spChg chg="mod">
          <ac:chgData name="Mikil Taylor" userId="30c4be35-0436-45e4-aad4-c2863e948e9d" providerId="ADAL" clId="{3DEC7099-9917-4BC3-9658-8C444A9E64C3}" dt="2020-02-13T18:50:36.335" v="2756" actId="20577"/>
          <ac:spMkLst>
            <pc:docMk/>
            <pc:sldMk cId="273416213" sldId="1249"/>
            <ac:spMk id="3" creationId="{15BACEE7-0BEE-463D-A34B-703E76064884}"/>
          </ac:spMkLst>
        </pc:spChg>
      </pc:sldChg>
      <pc:sldChg chg="modSp add modAnim">
        <pc:chgData name="Mikil Taylor" userId="30c4be35-0436-45e4-aad4-c2863e948e9d" providerId="ADAL" clId="{3DEC7099-9917-4BC3-9658-8C444A9E64C3}" dt="2020-02-13T18:50:45.076" v="2770" actId="20577"/>
        <pc:sldMkLst>
          <pc:docMk/>
          <pc:sldMk cId="306970354" sldId="1250"/>
        </pc:sldMkLst>
        <pc:spChg chg="mod">
          <ac:chgData name="Mikil Taylor" userId="30c4be35-0436-45e4-aad4-c2863e948e9d" providerId="ADAL" clId="{3DEC7099-9917-4BC3-9658-8C444A9E64C3}" dt="2020-02-12T22:27:57.802" v="609" actId="20577"/>
          <ac:spMkLst>
            <pc:docMk/>
            <pc:sldMk cId="306970354" sldId="1250"/>
            <ac:spMk id="2" creationId="{17E11817-B8AC-407B-9111-80B0A30BBDB3}"/>
          </ac:spMkLst>
        </pc:spChg>
        <pc:spChg chg="mod">
          <ac:chgData name="Mikil Taylor" userId="30c4be35-0436-45e4-aad4-c2863e948e9d" providerId="ADAL" clId="{3DEC7099-9917-4BC3-9658-8C444A9E64C3}" dt="2020-02-13T18:50:45.076" v="2770" actId="20577"/>
          <ac:spMkLst>
            <pc:docMk/>
            <pc:sldMk cId="306970354" sldId="1250"/>
            <ac:spMk id="3" creationId="{15BACEE7-0BEE-463D-A34B-703E760648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7C1256-97AA-6343-B8AF-4C7C6639C9F3}"/>
              </a:ext>
            </a:extLst>
          </p:cNvPr>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C2DDB-F300-9341-86A2-8C433D3C5D6C}"/>
              </a:ext>
            </a:extLst>
          </p:cNvPr>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808C7BFE-B490-4848-B655-CD6831BD5E35}" type="datetimeFigureOut">
              <a:rPr lang="en-US" smtClean="0"/>
              <a:t>2/13/2020</a:t>
            </a:fld>
            <a:endParaRPr lang="en-US"/>
          </a:p>
        </p:txBody>
      </p:sp>
      <p:sp>
        <p:nvSpPr>
          <p:cNvPr id="4" name="Footer Placeholder 3">
            <a:extLst>
              <a:ext uri="{FF2B5EF4-FFF2-40B4-BE49-F238E27FC236}">
                <a16:creationId xmlns:a16="http://schemas.microsoft.com/office/drawing/2014/main" id="{8A4714A3-40FF-C740-883D-B7E74CBB4D3E}"/>
              </a:ext>
            </a:extLst>
          </p:cNvPr>
          <p:cNvSpPr>
            <a:spLocks noGrp="1"/>
          </p:cNvSpPr>
          <p:nvPr>
            <p:ph type="ftr" sz="quarter" idx="2"/>
          </p:nvPr>
        </p:nvSpPr>
        <p:spPr>
          <a:xfrm>
            <a:off x="0" y="8761413"/>
            <a:ext cx="3038475"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1BBCC46-AB82-C94E-89F7-425A92900E88}"/>
              </a:ext>
            </a:extLst>
          </p:cNvPr>
          <p:cNvSpPr>
            <a:spLocks noGrp="1"/>
          </p:cNvSpPr>
          <p:nvPr>
            <p:ph type="sldNum" sz="quarter" idx="3"/>
          </p:nvPr>
        </p:nvSpPr>
        <p:spPr>
          <a:xfrm>
            <a:off x="3970338" y="8761413"/>
            <a:ext cx="3038475" cy="461962"/>
          </a:xfrm>
          <a:prstGeom prst="rect">
            <a:avLst/>
          </a:prstGeom>
        </p:spPr>
        <p:txBody>
          <a:bodyPr vert="horz" lIns="91440" tIns="45720" rIns="91440" bIns="45720" rtlCol="0" anchor="b"/>
          <a:lstStyle>
            <a:lvl1pPr algn="r">
              <a:defRPr sz="1200"/>
            </a:lvl1pPr>
          </a:lstStyle>
          <a:p>
            <a:fld id="{78849A70-4800-464B-BE25-54762398E10B}" type="slidenum">
              <a:rPr lang="en-US" smtClean="0"/>
              <a:t>‹#›</a:t>
            </a:fld>
            <a:endParaRPr lang="en-US"/>
          </a:p>
        </p:txBody>
      </p:sp>
    </p:spTree>
    <p:extLst>
      <p:ext uri="{BB962C8B-B14F-4D97-AF65-F5344CB8AC3E}">
        <p14:creationId xmlns:p14="http://schemas.microsoft.com/office/powerpoint/2010/main" val="3302426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27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2770"/>
          </a:xfrm>
          <a:prstGeom prst="rect">
            <a:avLst/>
          </a:prstGeom>
        </p:spPr>
        <p:txBody>
          <a:bodyPr vert="horz" lIns="91440" tIns="45720" rIns="91440" bIns="45720" rtlCol="0"/>
          <a:lstStyle>
            <a:lvl1pPr algn="r">
              <a:defRPr sz="1200"/>
            </a:lvl1pPr>
          </a:lstStyle>
          <a:p>
            <a:fld id="{B8B7DAF0-CE70-4A2E-96F6-2EE76DB413F5}" type="datetimeFigureOut">
              <a:rPr lang="en-US" smtClean="0"/>
              <a:t>2/13/2020</a:t>
            </a:fld>
            <a:endParaRPr lang="en-US"/>
          </a:p>
        </p:txBody>
      </p:sp>
      <p:sp>
        <p:nvSpPr>
          <p:cNvPr id="4" name="Slide Image Placeholder 3"/>
          <p:cNvSpPr>
            <a:spLocks noGrp="1" noRot="1" noChangeAspect="1"/>
          </p:cNvSpPr>
          <p:nvPr>
            <p:ph type="sldImg" idx="2"/>
          </p:nvPr>
        </p:nvSpPr>
        <p:spPr>
          <a:xfrm>
            <a:off x="738188" y="1152525"/>
            <a:ext cx="5534025" cy="3113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38749"/>
            <a:ext cx="5608320" cy="363170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60607"/>
            <a:ext cx="3037840" cy="46276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7"/>
            <a:ext cx="3037840" cy="462769"/>
          </a:xfrm>
          <a:prstGeom prst="rect">
            <a:avLst/>
          </a:prstGeom>
        </p:spPr>
        <p:txBody>
          <a:bodyPr vert="horz" lIns="91440" tIns="45720" rIns="91440" bIns="45720" rtlCol="0" anchor="b"/>
          <a:lstStyle>
            <a:lvl1pPr algn="r">
              <a:defRPr sz="1200"/>
            </a:lvl1pPr>
          </a:lstStyle>
          <a:p>
            <a:fld id="{D07201C4-EE5B-4861-8AD3-64A51E188395}" type="slidenum">
              <a:rPr lang="en-US" smtClean="0"/>
              <a:t>‹#›</a:t>
            </a:fld>
            <a:endParaRPr lang="en-US"/>
          </a:p>
        </p:txBody>
      </p:sp>
    </p:spTree>
    <p:extLst>
      <p:ext uri="{BB962C8B-B14F-4D97-AF65-F5344CB8AC3E}">
        <p14:creationId xmlns:p14="http://schemas.microsoft.com/office/powerpoint/2010/main" val="162126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a:t>
            </a:fld>
            <a:endParaRPr lang="en-US"/>
          </a:p>
        </p:txBody>
      </p:sp>
    </p:spTree>
    <p:extLst>
      <p:ext uri="{BB962C8B-B14F-4D97-AF65-F5344CB8AC3E}">
        <p14:creationId xmlns:p14="http://schemas.microsoft.com/office/powerpoint/2010/main" val="3222082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and Descriptions</a:t>
            </a:r>
          </a:p>
        </p:txBody>
      </p:sp>
      <p:sp>
        <p:nvSpPr>
          <p:cNvPr id="4" name="Slide Number Placeholder 3"/>
          <p:cNvSpPr>
            <a:spLocks noGrp="1"/>
          </p:cNvSpPr>
          <p:nvPr>
            <p:ph type="sldNum" sz="quarter" idx="5"/>
          </p:nvPr>
        </p:nvSpPr>
        <p:spPr/>
        <p:txBody>
          <a:bodyPr/>
          <a:lstStyle/>
          <a:p>
            <a:fld id="{D07201C4-EE5B-4861-8AD3-64A51E188395}" type="slidenum">
              <a:rPr lang="en-US" smtClean="0"/>
              <a:t>11</a:t>
            </a:fld>
            <a:endParaRPr lang="en-US"/>
          </a:p>
        </p:txBody>
      </p:sp>
    </p:spTree>
    <p:extLst>
      <p:ext uri="{BB962C8B-B14F-4D97-AF65-F5344CB8AC3E}">
        <p14:creationId xmlns:p14="http://schemas.microsoft.com/office/powerpoint/2010/main" val="1279759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just sort by count and assume that the highest numbers are your best data</a:t>
            </a:r>
          </a:p>
          <a:p>
            <a:r>
              <a:rPr lang="en-US" dirty="0"/>
              <a:t>How can you get to best data? Context!</a:t>
            </a:r>
          </a:p>
          <a:p>
            <a:endParaRPr lang="en-US" dirty="0"/>
          </a:p>
          <a:p>
            <a:r>
              <a:rPr lang="en-US" dirty="0"/>
              <a:t>Referrals from labs are probably accidents</a:t>
            </a:r>
          </a:p>
        </p:txBody>
      </p:sp>
      <p:sp>
        <p:nvSpPr>
          <p:cNvPr id="4" name="Slide Number Placeholder 3"/>
          <p:cNvSpPr>
            <a:spLocks noGrp="1"/>
          </p:cNvSpPr>
          <p:nvPr>
            <p:ph type="sldNum" sz="quarter" idx="5"/>
          </p:nvPr>
        </p:nvSpPr>
        <p:spPr/>
        <p:txBody>
          <a:bodyPr/>
          <a:lstStyle/>
          <a:p>
            <a:fld id="{D07201C4-EE5B-4861-8AD3-64A51E188395}" type="slidenum">
              <a:rPr lang="en-US" smtClean="0"/>
              <a:t>12</a:t>
            </a:fld>
            <a:endParaRPr lang="en-US"/>
          </a:p>
        </p:txBody>
      </p:sp>
    </p:spTree>
    <p:extLst>
      <p:ext uri="{BB962C8B-B14F-4D97-AF65-F5344CB8AC3E}">
        <p14:creationId xmlns:p14="http://schemas.microsoft.com/office/powerpoint/2010/main" val="2120056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13</a:t>
            </a:fld>
            <a:endParaRPr lang="en-US"/>
          </a:p>
        </p:txBody>
      </p:sp>
    </p:spTree>
    <p:extLst>
      <p:ext uri="{BB962C8B-B14F-4D97-AF65-F5344CB8AC3E}">
        <p14:creationId xmlns:p14="http://schemas.microsoft.com/office/powerpoint/2010/main" val="1569931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Medicare doesn’t pay for many births, or pediatrician visits</a:t>
            </a:r>
          </a:p>
          <a:p>
            <a:endParaRPr lang="en-US" dirty="0"/>
          </a:p>
          <a:p>
            <a:r>
              <a:rPr lang="en-US" dirty="0"/>
              <a:t>Most importantly, this is inferred by data, NOT ACTUAL EXPLICIT REFERRALS. You have to use the data to figure out which ones were probably explicit</a:t>
            </a:r>
          </a:p>
          <a:p>
            <a:endParaRPr lang="en-US" dirty="0"/>
          </a:p>
          <a:p>
            <a:r>
              <a:rPr lang="en-US" dirty="0"/>
              <a:t>All we have in the hop teaming data is ID, so let’s connect that to some names and addresses</a:t>
            </a:r>
          </a:p>
        </p:txBody>
      </p:sp>
      <p:sp>
        <p:nvSpPr>
          <p:cNvPr id="4" name="Slide Number Placeholder 3"/>
          <p:cNvSpPr>
            <a:spLocks noGrp="1"/>
          </p:cNvSpPr>
          <p:nvPr>
            <p:ph type="sldNum" sz="quarter" idx="5"/>
          </p:nvPr>
        </p:nvSpPr>
        <p:spPr/>
        <p:txBody>
          <a:bodyPr/>
          <a:lstStyle/>
          <a:p>
            <a:fld id="{D07201C4-EE5B-4861-8AD3-64A51E188395}" type="slidenum">
              <a:rPr lang="en-US" smtClean="0"/>
              <a:t>14</a:t>
            </a:fld>
            <a:endParaRPr lang="en-US"/>
          </a:p>
        </p:txBody>
      </p:sp>
    </p:spTree>
    <p:extLst>
      <p:ext uri="{BB962C8B-B14F-4D97-AF65-F5344CB8AC3E}">
        <p14:creationId xmlns:p14="http://schemas.microsoft.com/office/powerpoint/2010/main" val="411198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16</a:t>
            </a:fld>
            <a:endParaRPr lang="en-US"/>
          </a:p>
        </p:txBody>
      </p:sp>
    </p:spTree>
    <p:extLst>
      <p:ext uri="{BB962C8B-B14F-4D97-AF65-F5344CB8AC3E}">
        <p14:creationId xmlns:p14="http://schemas.microsoft.com/office/powerpoint/2010/main" val="429293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wide file, we only need some of those fields</a:t>
            </a:r>
          </a:p>
        </p:txBody>
      </p:sp>
      <p:sp>
        <p:nvSpPr>
          <p:cNvPr id="4" name="Slide Number Placeholder 3"/>
          <p:cNvSpPr>
            <a:spLocks noGrp="1"/>
          </p:cNvSpPr>
          <p:nvPr>
            <p:ph type="sldNum" sz="quarter" idx="5"/>
          </p:nvPr>
        </p:nvSpPr>
        <p:spPr/>
        <p:txBody>
          <a:bodyPr/>
          <a:lstStyle/>
          <a:p>
            <a:fld id="{D07201C4-EE5B-4861-8AD3-64A51E188395}" type="slidenum">
              <a:rPr lang="en-US" smtClean="0"/>
              <a:t>17</a:t>
            </a:fld>
            <a:endParaRPr lang="en-US"/>
          </a:p>
        </p:txBody>
      </p:sp>
    </p:spTree>
    <p:extLst>
      <p:ext uri="{BB962C8B-B14F-4D97-AF65-F5344CB8AC3E}">
        <p14:creationId xmlns:p14="http://schemas.microsoft.com/office/powerpoint/2010/main" val="278648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see St. Thomas refer to St. Thomas</a:t>
            </a:r>
          </a:p>
        </p:txBody>
      </p:sp>
      <p:sp>
        <p:nvSpPr>
          <p:cNvPr id="4" name="Slide Number Placeholder 3"/>
          <p:cNvSpPr>
            <a:spLocks noGrp="1"/>
          </p:cNvSpPr>
          <p:nvPr>
            <p:ph type="sldNum" sz="quarter" idx="5"/>
          </p:nvPr>
        </p:nvSpPr>
        <p:spPr/>
        <p:txBody>
          <a:bodyPr/>
          <a:lstStyle/>
          <a:p>
            <a:fld id="{D07201C4-EE5B-4861-8AD3-64A51E188395}" type="slidenum">
              <a:rPr lang="en-US" smtClean="0"/>
              <a:t>18</a:t>
            </a:fld>
            <a:endParaRPr lang="en-US"/>
          </a:p>
        </p:txBody>
      </p:sp>
    </p:spTree>
    <p:extLst>
      <p:ext uri="{BB962C8B-B14F-4D97-AF65-F5344CB8AC3E}">
        <p14:creationId xmlns:p14="http://schemas.microsoft.com/office/powerpoint/2010/main" val="1958491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20</a:t>
            </a:fld>
            <a:endParaRPr lang="en-US"/>
          </a:p>
        </p:txBody>
      </p:sp>
    </p:spTree>
    <p:extLst>
      <p:ext uri="{BB962C8B-B14F-4D97-AF65-F5344CB8AC3E}">
        <p14:creationId xmlns:p14="http://schemas.microsoft.com/office/powerpoint/2010/main" val="183533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21</a:t>
            </a:fld>
            <a:endParaRPr lang="en-US"/>
          </a:p>
        </p:txBody>
      </p:sp>
    </p:spTree>
    <p:extLst>
      <p:ext uri="{BB962C8B-B14F-4D97-AF65-F5344CB8AC3E}">
        <p14:creationId xmlns:p14="http://schemas.microsoft.com/office/powerpoint/2010/main" val="404408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22</a:t>
            </a:fld>
            <a:endParaRPr lang="en-US"/>
          </a:p>
        </p:txBody>
      </p:sp>
    </p:spTree>
    <p:extLst>
      <p:ext uri="{BB962C8B-B14F-4D97-AF65-F5344CB8AC3E}">
        <p14:creationId xmlns:p14="http://schemas.microsoft.com/office/powerpoint/2010/main" val="239859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7201C4-EE5B-4861-8AD3-64A51E1883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39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 dataset, we need to cut it down</a:t>
            </a:r>
          </a:p>
          <a:p>
            <a:r>
              <a:rPr lang="en-US" dirty="0"/>
              <a:t>Transaction count and average day wait are approximations, you’re welcome to play with those numbers</a:t>
            </a:r>
          </a:p>
        </p:txBody>
      </p:sp>
      <p:sp>
        <p:nvSpPr>
          <p:cNvPr id="4" name="Slide Number Placeholder 3"/>
          <p:cNvSpPr>
            <a:spLocks noGrp="1"/>
          </p:cNvSpPr>
          <p:nvPr>
            <p:ph type="sldNum" sz="quarter" idx="5"/>
          </p:nvPr>
        </p:nvSpPr>
        <p:spPr/>
        <p:txBody>
          <a:bodyPr/>
          <a:lstStyle/>
          <a:p>
            <a:fld id="{D07201C4-EE5B-4861-8AD3-64A51E188395}" type="slidenum">
              <a:rPr lang="en-US" smtClean="0"/>
              <a:t>23</a:t>
            </a:fld>
            <a:endParaRPr lang="en-US"/>
          </a:p>
        </p:txBody>
      </p:sp>
    </p:spTree>
    <p:extLst>
      <p:ext uri="{BB962C8B-B14F-4D97-AF65-F5344CB8AC3E}">
        <p14:creationId xmlns:p14="http://schemas.microsoft.com/office/powerpoint/2010/main" val="95563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24</a:t>
            </a:fld>
            <a:endParaRPr lang="en-US"/>
          </a:p>
        </p:txBody>
      </p:sp>
    </p:spTree>
    <p:extLst>
      <p:ext uri="{BB962C8B-B14F-4D97-AF65-F5344CB8AC3E}">
        <p14:creationId xmlns:p14="http://schemas.microsoft.com/office/powerpoint/2010/main" val="705356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27</a:t>
            </a:fld>
            <a:endParaRPr lang="en-US"/>
          </a:p>
        </p:txBody>
      </p:sp>
    </p:spTree>
    <p:extLst>
      <p:ext uri="{BB962C8B-B14F-4D97-AF65-F5344CB8AC3E}">
        <p14:creationId xmlns:p14="http://schemas.microsoft.com/office/powerpoint/2010/main" val="108651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28</a:t>
            </a:fld>
            <a:endParaRPr lang="en-US"/>
          </a:p>
        </p:txBody>
      </p:sp>
    </p:spTree>
    <p:extLst>
      <p:ext uri="{BB962C8B-B14F-4D97-AF65-F5344CB8AC3E}">
        <p14:creationId xmlns:p14="http://schemas.microsoft.com/office/powerpoint/2010/main" val="90340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 work – farm, my house is more famous than I am (has its own Wikipedia page), writing a book, reading </a:t>
            </a:r>
          </a:p>
        </p:txBody>
      </p:sp>
      <p:sp>
        <p:nvSpPr>
          <p:cNvPr id="4" name="Slide Number Placeholder 3"/>
          <p:cNvSpPr>
            <a:spLocks noGrp="1"/>
          </p:cNvSpPr>
          <p:nvPr>
            <p:ph type="sldNum" sz="quarter" idx="5"/>
          </p:nvPr>
        </p:nvSpPr>
        <p:spPr/>
        <p:txBody>
          <a:bodyPr/>
          <a:lstStyle/>
          <a:p>
            <a:fld id="{D07201C4-EE5B-4861-8AD3-64A51E188395}" type="slidenum">
              <a:rPr lang="en-US" smtClean="0"/>
              <a:t>3</a:t>
            </a:fld>
            <a:endParaRPr lang="en-US"/>
          </a:p>
        </p:txBody>
      </p:sp>
    </p:spTree>
    <p:extLst>
      <p:ext uri="{BB962C8B-B14F-4D97-AF65-F5344CB8AC3E}">
        <p14:creationId xmlns:p14="http://schemas.microsoft.com/office/powerpoint/2010/main" val="50179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help patients understand the cost and quality of their healthcare. Where you go for care makes a big difference in terms of the cost you pay, and the quality you receive. For example, an MRI may cost you $500 at one location, and $2,000 at a different location across the street. Since most of us have high deductible plans, we end up paying that difference out of our owns pockets. We think that’s unfair, so we try to balance the scales back in favor of the patient.</a:t>
            </a:r>
          </a:p>
          <a:p>
            <a:endParaRPr lang="en-US" dirty="0"/>
          </a:p>
          <a:p>
            <a:r>
              <a:rPr lang="en-US" dirty="0"/>
              <a:t>Also, we’re hiring for at least 4 different positions in Data &amp; Analytics right now, and we love hiring NSS students</a:t>
            </a:r>
          </a:p>
          <a:p>
            <a:endParaRPr lang="en-US" dirty="0"/>
          </a:p>
          <a:p>
            <a:r>
              <a:rPr lang="en-US" dirty="0"/>
              <a:t>One of the things we do to help people understand their healthcare is point them to where their doctor is likely to refer them for imaging or surgeries. For this, we use our hop teaming data</a:t>
            </a:r>
          </a:p>
        </p:txBody>
      </p:sp>
      <p:sp>
        <p:nvSpPr>
          <p:cNvPr id="4" name="Slide Number Placeholder 3"/>
          <p:cNvSpPr>
            <a:spLocks noGrp="1"/>
          </p:cNvSpPr>
          <p:nvPr>
            <p:ph type="sldNum" sz="quarter" idx="5"/>
          </p:nvPr>
        </p:nvSpPr>
        <p:spPr/>
        <p:txBody>
          <a:bodyPr/>
          <a:lstStyle/>
          <a:p>
            <a:fld id="{D07201C4-EE5B-4861-8AD3-64A51E188395}" type="slidenum">
              <a:rPr lang="en-US" smtClean="0"/>
              <a:t>4</a:t>
            </a:fld>
            <a:endParaRPr lang="en-US"/>
          </a:p>
        </p:txBody>
      </p:sp>
    </p:spTree>
    <p:extLst>
      <p:ext uri="{BB962C8B-B14F-4D97-AF65-F5344CB8AC3E}">
        <p14:creationId xmlns:p14="http://schemas.microsoft.com/office/powerpoint/2010/main" val="3603882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graphs</a:t>
            </a:r>
          </a:p>
        </p:txBody>
      </p:sp>
      <p:sp>
        <p:nvSpPr>
          <p:cNvPr id="4" name="Slide Number Placeholder 3"/>
          <p:cNvSpPr>
            <a:spLocks noGrp="1"/>
          </p:cNvSpPr>
          <p:nvPr>
            <p:ph type="sldNum" sz="quarter" idx="5"/>
          </p:nvPr>
        </p:nvSpPr>
        <p:spPr/>
        <p:txBody>
          <a:bodyPr/>
          <a:lstStyle/>
          <a:p>
            <a:fld id="{D07201C4-EE5B-4861-8AD3-64A51E188395}" type="slidenum">
              <a:rPr lang="en-US" smtClean="0"/>
              <a:t>6</a:t>
            </a:fld>
            <a:endParaRPr lang="en-US"/>
          </a:p>
        </p:txBody>
      </p:sp>
    </p:spTree>
    <p:extLst>
      <p:ext uri="{BB962C8B-B14F-4D97-AF65-F5344CB8AC3E}">
        <p14:creationId xmlns:p14="http://schemas.microsoft.com/office/powerpoint/2010/main" val="341319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Largest publicly available social graph</a:t>
            </a:r>
          </a:p>
          <a:p>
            <a:endParaRPr lang="en-US" dirty="0"/>
          </a:p>
          <a:p>
            <a:r>
              <a:rPr lang="en-US" dirty="0"/>
              <a:t>One difference is that our graph is actually directional</a:t>
            </a:r>
          </a:p>
        </p:txBody>
      </p:sp>
      <p:sp>
        <p:nvSpPr>
          <p:cNvPr id="4" name="Slide Number Placeholder 3"/>
          <p:cNvSpPr>
            <a:spLocks noGrp="1"/>
          </p:cNvSpPr>
          <p:nvPr>
            <p:ph type="sldNum" sz="quarter" idx="5"/>
          </p:nvPr>
        </p:nvSpPr>
        <p:spPr/>
        <p:txBody>
          <a:bodyPr/>
          <a:lstStyle/>
          <a:p>
            <a:fld id="{D07201C4-EE5B-4861-8AD3-64A51E188395}" type="slidenum">
              <a:rPr lang="en-US" smtClean="0"/>
              <a:t>7</a:t>
            </a:fld>
            <a:endParaRPr lang="en-US"/>
          </a:p>
        </p:txBody>
      </p:sp>
    </p:spTree>
    <p:extLst>
      <p:ext uri="{BB962C8B-B14F-4D97-AF65-F5344CB8AC3E}">
        <p14:creationId xmlns:p14="http://schemas.microsoft.com/office/powerpoint/2010/main" val="359413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some examples, and what the data will look like</a:t>
            </a:r>
          </a:p>
          <a:p>
            <a:endParaRPr lang="en-US" dirty="0"/>
          </a:p>
          <a:p>
            <a:r>
              <a:rPr lang="en-US" dirty="0"/>
              <a:t>Pause here – who has questions</a:t>
            </a:r>
          </a:p>
        </p:txBody>
      </p:sp>
      <p:sp>
        <p:nvSpPr>
          <p:cNvPr id="4" name="Slide Number Placeholder 3"/>
          <p:cNvSpPr>
            <a:spLocks noGrp="1"/>
          </p:cNvSpPr>
          <p:nvPr>
            <p:ph type="sldNum" sz="quarter" idx="5"/>
          </p:nvPr>
        </p:nvSpPr>
        <p:spPr/>
        <p:txBody>
          <a:bodyPr/>
          <a:lstStyle/>
          <a:p>
            <a:fld id="{D07201C4-EE5B-4861-8AD3-64A51E188395}" type="slidenum">
              <a:rPr lang="en-US" smtClean="0"/>
              <a:t>8</a:t>
            </a:fld>
            <a:endParaRPr lang="en-US"/>
          </a:p>
        </p:txBody>
      </p:sp>
    </p:spTree>
    <p:extLst>
      <p:ext uri="{BB962C8B-B14F-4D97-AF65-F5344CB8AC3E}">
        <p14:creationId xmlns:p14="http://schemas.microsoft.com/office/powerpoint/2010/main" val="148599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7201C4-EE5B-4861-8AD3-64A51E188395}" type="slidenum">
              <a:rPr lang="en-US" smtClean="0"/>
              <a:t>9</a:t>
            </a:fld>
            <a:endParaRPr lang="en-US"/>
          </a:p>
        </p:txBody>
      </p:sp>
    </p:spTree>
    <p:extLst>
      <p:ext uri="{BB962C8B-B14F-4D97-AF65-F5344CB8AC3E}">
        <p14:creationId xmlns:p14="http://schemas.microsoft.com/office/powerpoint/2010/main" val="146669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office visit (Crane) actually resulted in two implied referrals, from both Smith and Jones</a:t>
            </a:r>
          </a:p>
          <a:p>
            <a:endParaRPr lang="en-US" dirty="0"/>
          </a:p>
          <a:p>
            <a:r>
              <a:rPr lang="en-US" dirty="0"/>
              <a:t>Any questions on what causes this data?</a:t>
            </a:r>
          </a:p>
          <a:p>
            <a:r>
              <a:rPr lang="en-US" dirty="0"/>
              <a:t>Let’s talk about the data we actually have</a:t>
            </a:r>
          </a:p>
        </p:txBody>
      </p:sp>
      <p:sp>
        <p:nvSpPr>
          <p:cNvPr id="4" name="Slide Number Placeholder 3"/>
          <p:cNvSpPr>
            <a:spLocks noGrp="1"/>
          </p:cNvSpPr>
          <p:nvPr>
            <p:ph type="sldNum" sz="quarter" idx="5"/>
          </p:nvPr>
        </p:nvSpPr>
        <p:spPr/>
        <p:txBody>
          <a:bodyPr/>
          <a:lstStyle/>
          <a:p>
            <a:fld id="{D07201C4-EE5B-4861-8AD3-64A51E188395}" type="slidenum">
              <a:rPr lang="en-US" smtClean="0"/>
              <a:t>10</a:t>
            </a:fld>
            <a:endParaRPr lang="en-US"/>
          </a:p>
        </p:txBody>
      </p:sp>
    </p:spTree>
    <p:extLst>
      <p:ext uri="{BB962C8B-B14F-4D97-AF65-F5344CB8AC3E}">
        <p14:creationId xmlns:p14="http://schemas.microsoft.com/office/powerpoint/2010/main" val="245115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A83781-3987-D34A-8876-23466A9B20F7}"/>
              </a:ext>
            </a:extLst>
          </p:cNvPr>
          <p:cNvPicPr>
            <a:picLocks noChangeAspect="1"/>
          </p:cNvPicPr>
          <p:nvPr userDrawn="1"/>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0"/>
            <a:ext cx="12192000" cy="1825625"/>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chemeClr val="bg1"/>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2019299"/>
            <a:ext cx="10515600" cy="4291013"/>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4E7E5AE-9742-AB46-9F04-34AFF7AE4C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847968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9E81D-49E0-4242-BFEE-04B6D290C3A2}"/>
              </a:ext>
            </a:extLst>
          </p:cNvPr>
          <p:cNvPicPr>
            <a:picLocks noChangeAspect="1"/>
          </p:cNvPicPr>
          <p:nvPr userDrawn="1"/>
        </p:nvPicPr>
        <p:blipFill>
          <a:blip r:embed="rId2"/>
          <a:stretch>
            <a:fillRect/>
          </a:stretch>
        </p:blipFill>
        <p:spPr>
          <a:xfrm>
            <a:off x="0" y="19844"/>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154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229253-B145-D341-BB96-4312F09ADB9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622BFD86-8D9F-0346-BFB1-E27162C481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330735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38F03-9221-674B-81B5-EF0AA71CE54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DD6F91C-7AD4-9B4A-990B-290BCDCFDB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412683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2D281-A50D-8E42-8289-EBC7637FEDE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9" name="Title 1">
            <a:extLst>
              <a:ext uri="{FF2B5EF4-FFF2-40B4-BE49-F238E27FC236}">
                <a16:creationId xmlns:a16="http://schemas.microsoft.com/office/drawing/2014/main" id="{55934BE3-A421-8845-8891-B7F697563F78}"/>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10" name="Content Placeholder 2">
            <a:extLst>
              <a:ext uri="{FF2B5EF4-FFF2-40B4-BE49-F238E27FC236}">
                <a16:creationId xmlns:a16="http://schemas.microsoft.com/office/drawing/2014/main" id="{93F50E25-D9EA-FD44-9E6A-3E52CC82235E}"/>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105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97B5-19BF-4845-BBDA-15EE5B87856B}"/>
              </a:ext>
            </a:extLst>
          </p:cNvPr>
          <p:cNvPicPr>
            <a:picLocks noChangeAspect="1"/>
          </p:cNvPicPr>
          <p:nvPr userDrawn="1"/>
        </p:nvPicPr>
        <p:blipFill>
          <a:blip r:embed="rId2"/>
          <a:stretch>
            <a:fillRect/>
          </a:stretch>
        </p:blipFill>
        <p:spPr>
          <a:xfrm>
            <a:off x="0" y="19844"/>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9" name="Title 1">
            <a:extLst>
              <a:ext uri="{FF2B5EF4-FFF2-40B4-BE49-F238E27FC236}">
                <a16:creationId xmlns:a16="http://schemas.microsoft.com/office/drawing/2014/main" id="{55934BE3-A421-8845-8891-B7F697563F78}"/>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10" name="Content Placeholder 2">
            <a:extLst>
              <a:ext uri="{FF2B5EF4-FFF2-40B4-BE49-F238E27FC236}">
                <a16:creationId xmlns:a16="http://schemas.microsoft.com/office/drawing/2014/main" id="{93F50E25-D9EA-FD44-9E6A-3E52CC82235E}"/>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80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57495-79A3-9548-B9B2-E0CB86A5A1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6096000"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6096000"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DD6F91C-7AD4-9B4A-990B-290BCDCFDB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175753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BFEB-2742-794F-88BA-8A0760CAA8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69231D-784B-444C-AFEA-EAEA653718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8151A0-57C2-BB4A-AD53-6DA99D6615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B75EDA-F054-E545-BAA6-7E1D3E6BB1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481994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11F4-6446-5B42-A5DC-1BD2A5EBD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269AF-922A-3942-B756-59A0AB934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D01ADE92-3F49-2C4C-AC64-06A27EDF98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1571308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0AF7-5210-D943-8581-7760E675CD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B71BD4-F173-5B47-BA14-2867A615F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84E0C9-2C96-994D-9EBD-D236D64C2F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83E8E-9FEF-1248-90D4-DD7FCFE18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58825A-063C-3C4D-B738-ED9954D19C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44760FA1-9F6D-3641-8CA7-576C09D22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98224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B293-23A0-0843-B55F-A358288EE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612A93-F3B2-CD40-8ABE-64D4913E87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E4FA4C9-F3DE-E84F-B895-E3DC6E71B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8" name="Picture 7">
            <a:extLst>
              <a:ext uri="{FF2B5EF4-FFF2-40B4-BE49-F238E27FC236}">
                <a16:creationId xmlns:a16="http://schemas.microsoft.com/office/drawing/2014/main" id="{AD35AC81-7E60-DA44-A3E6-1D245CA363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407153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AC0C-35C0-564B-A2B6-3D2740003FC6}"/>
              </a:ext>
            </a:extLst>
          </p:cNvPr>
          <p:cNvPicPr>
            <a:picLocks noChangeAspect="1"/>
          </p:cNvPicPr>
          <p:nvPr userDrawn="1"/>
        </p:nvPicPr>
        <p:blipFill>
          <a:blip r:embed="rId2"/>
          <a:stretch>
            <a:fillRect/>
          </a:stretch>
        </p:blipFill>
        <p:spPr>
          <a:xfrm>
            <a:off x="0" y="19844"/>
            <a:ext cx="12192000" cy="6858000"/>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rgbClr val="0A1E56"/>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2189018"/>
            <a:ext cx="10515600" cy="41593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369C6D86-9921-EC4E-95E8-415A7A833BF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2766244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695B-1ABF-9240-BBBB-C9240910E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C3DDC-A403-844C-9A32-B7894B8AA8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CF00390-F7F3-BE48-A60E-8E6E116C23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361261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rgbClr val="0A1E56"/>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1958975"/>
            <a:ext cx="10515600"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292695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67058-CFCA-D64D-96EC-59A6181D2C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241E28-4032-DD4B-A367-9435720AC1C8}"/>
              </a:ext>
            </a:extLst>
          </p:cNvPr>
          <p:cNvSpPr>
            <a:spLocks noGrp="1"/>
          </p:cNvSpPr>
          <p:nvPr>
            <p:ph type="title" hasCustomPrompt="1"/>
          </p:nvPr>
        </p:nvSpPr>
        <p:spPr>
          <a:xfrm>
            <a:off x="838200" y="193675"/>
            <a:ext cx="10515600" cy="1325563"/>
          </a:xfrm>
        </p:spPr>
        <p:txBody>
          <a:bodyPr/>
          <a:lstStyle>
            <a:lvl1pPr algn="ctr">
              <a:defRPr b="1">
                <a:solidFill>
                  <a:schemeClr val="bg1"/>
                </a:solidFill>
              </a:defRPr>
            </a:lvl1pPr>
          </a:lstStyle>
          <a:p>
            <a:r>
              <a:rPr lang="en-US" dirty="0"/>
              <a:t>Click to edit title</a:t>
            </a:r>
          </a:p>
        </p:txBody>
      </p:sp>
      <p:sp>
        <p:nvSpPr>
          <p:cNvPr id="3" name="Content Placeholder 2">
            <a:extLst>
              <a:ext uri="{FF2B5EF4-FFF2-40B4-BE49-F238E27FC236}">
                <a16:creationId xmlns:a16="http://schemas.microsoft.com/office/drawing/2014/main" id="{0DC0FB1B-EE7D-5342-B1CC-D4F9A7ED2A49}"/>
              </a:ext>
            </a:extLst>
          </p:cNvPr>
          <p:cNvSpPr>
            <a:spLocks noGrp="1"/>
          </p:cNvSpPr>
          <p:nvPr>
            <p:ph idx="1"/>
          </p:nvPr>
        </p:nvSpPr>
        <p:spPr>
          <a:xfrm>
            <a:off x="838200" y="195897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B1C1204-AC29-8147-AB81-29931165444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305427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8F8D7A-C37C-8E45-95F2-385DBE157FE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8CFB7D5D-97D5-9A49-90D3-B1EDC3A241EA}"/>
              </a:ext>
            </a:extLst>
          </p:cNvPr>
          <p:cNvSpPr>
            <a:spLocks noGrp="1"/>
          </p:cNvSpPr>
          <p:nvPr>
            <p:ph idx="1"/>
          </p:nvPr>
        </p:nvSpPr>
        <p:spPr>
          <a:xfrm>
            <a:off x="5507038" y="987425"/>
            <a:ext cx="6172200" cy="4873625"/>
          </a:xfrm>
        </p:spPr>
        <p:txBody>
          <a:bodyPr/>
          <a:lstStyle>
            <a:lvl1pPr>
              <a:defRPr sz="3200">
                <a:solidFill>
                  <a:srgbClr val="0A1E56"/>
                </a:solidFill>
              </a:defRPr>
            </a:lvl1pPr>
            <a:lvl2pPr>
              <a:defRPr sz="2800">
                <a:solidFill>
                  <a:srgbClr val="0A1E56"/>
                </a:solidFill>
              </a:defRPr>
            </a:lvl2pPr>
            <a:lvl3pPr>
              <a:defRPr sz="2400">
                <a:solidFill>
                  <a:srgbClr val="0A1E56"/>
                </a:solidFill>
              </a:defRPr>
            </a:lvl3pPr>
            <a:lvl4pPr>
              <a:defRPr sz="2000">
                <a:solidFill>
                  <a:srgbClr val="0A1E56"/>
                </a:solidFill>
              </a:defRPr>
            </a:lvl4pPr>
            <a:lvl5pPr>
              <a:defRPr sz="2000">
                <a:solidFill>
                  <a:srgbClr val="0A1E56"/>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9322BBE-6C4C-234C-B708-58E1949AE6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
        <p:nvSpPr>
          <p:cNvPr id="13" name="Title 1">
            <a:extLst>
              <a:ext uri="{FF2B5EF4-FFF2-40B4-BE49-F238E27FC236}">
                <a16:creationId xmlns:a16="http://schemas.microsoft.com/office/drawing/2014/main" id="{6DFDDF8C-111B-554B-98FB-06E461C29C01}"/>
              </a:ext>
            </a:extLst>
          </p:cNvPr>
          <p:cNvSpPr>
            <a:spLocks noGrp="1"/>
          </p:cNvSpPr>
          <p:nvPr>
            <p:ph type="title"/>
          </p:nvPr>
        </p:nvSpPr>
        <p:spPr>
          <a:xfrm>
            <a:off x="439738" y="1865286"/>
            <a:ext cx="4132262" cy="1600200"/>
          </a:xfrm>
        </p:spPr>
        <p:txBody>
          <a:bodyPr anchor="b">
            <a:noAutofit/>
          </a:bodyPr>
          <a:lstStyle>
            <a:lvl1pPr>
              <a:defRPr sz="4400" b="1">
                <a:solidFill>
                  <a:schemeClr val="bg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C02E70EF-98D5-8D4B-8D2C-3C29FD274064}"/>
              </a:ext>
            </a:extLst>
          </p:cNvPr>
          <p:cNvSpPr>
            <a:spLocks noGrp="1"/>
          </p:cNvSpPr>
          <p:nvPr>
            <p:ph type="body" sz="half" idx="2"/>
          </p:nvPr>
        </p:nvSpPr>
        <p:spPr>
          <a:xfrm>
            <a:off x="439738" y="3465486"/>
            <a:ext cx="4132262" cy="1600200"/>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675354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B9A4F8-A3A7-BB4C-AC8E-7763807E3E5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B733DB-94A0-2A48-879C-84077A6818CE}"/>
              </a:ext>
            </a:extLst>
          </p:cNvPr>
          <p:cNvSpPr>
            <a:spLocks noGrp="1"/>
          </p:cNvSpPr>
          <p:nvPr>
            <p:ph type="title"/>
          </p:nvPr>
        </p:nvSpPr>
        <p:spPr>
          <a:xfrm>
            <a:off x="439738" y="1865286"/>
            <a:ext cx="4132262" cy="1600200"/>
          </a:xfrm>
        </p:spPr>
        <p:txBody>
          <a:bodyPr anchor="b">
            <a:noAutofit/>
          </a:bodyPr>
          <a:lstStyle>
            <a:lvl1pPr>
              <a:defRPr sz="4400" b="1">
                <a:solidFill>
                  <a:srgbClr val="0A1E56"/>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CFB7D5D-97D5-9A49-90D3-B1EDC3A241EA}"/>
              </a:ext>
            </a:extLst>
          </p:cNvPr>
          <p:cNvSpPr>
            <a:spLocks noGrp="1"/>
          </p:cNvSpPr>
          <p:nvPr>
            <p:ph idx="1"/>
          </p:nvPr>
        </p:nvSpPr>
        <p:spPr>
          <a:xfrm>
            <a:off x="550703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02415A4-5049-DB40-A5DD-8CDB460F4F43}"/>
              </a:ext>
            </a:extLst>
          </p:cNvPr>
          <p:cNvSpPr>
            <a:spLocks noGrp="1"/>
          </p:cNvSpPr>
          <p:nvPr>
            <p:ph type="body" sz="half" idx="2"/>
          </p:nvPr>
        </p:nvSpPr>
        <p:spPr>
          <a:xfrm>
            <a:off x="439738" y="3465486"/>
            <a:ext cx="4132262" cy="1600200"/>
          </a:xfrm>
        </p:spPr>
        <p:txBody>
          <a:bodyPr>
            <a:normAutofit/>
          </a:bodyPr>
          <a:lstStyle>
            <a:lvl1pPr marL="0" indent="0">
              <a:buNone/>
              <a:defRPr sz="2400">
                <a:solidFill>
                  <a:srgbClr val="0A1E5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a:extLst>
              <a:ext uri="{FF2B5EF4-FFF2-40B4-BE49-F238E27FC236}">
                <a16:creationId xmlns:a16="http://schemas.microsoft.com/office/drawing/2014/main" id="{19322BBE-6C4C-234C-B708-58E1949AE6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pic>
        <p:nvPicPr>
          <p:cNvPr id="9" name="Picture 8">
            <a:extLst>
              <a:ext uri="{FF2B5EF4-FFF2-40B4-BE49-F238E27FC236}">
                <a16:creationId xmlns:a16="http://schemas.microsoft.com/office/drawing/2014/main" id="{B08709FF-70B7-8D44-8B8B-B41FDD4D960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Tree>
    <p:extLst>
      <p:ext uri="{BB962C8B-B14F-4D97-AF65-F5344CB8AC3E}">
        <p14:creationId xmlns:p14="http://schemas.microsoft.com/office/powerpoint/2010/main" val="267231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413A16-A00C-1040-B71D-1C4C98A68752}"/>
              </a:ext>
            </a:extLst>
          </p:cNvPr>
          <p:cNvPicPr>
            <a:picLocks noChangeAspect="1"/>
          </p:cNvPicPr>
          <p:nvPr userDrawn="1"/>
        </p:nvPicPr>
        <p:blipFill>
          <a:blip r:embed="rId2"/>
          <a:stretch>
            <a:fillRect/>
          </a:stretch>
        </p:blipFill>
        <p:spPr>
          <a:xfrm>
            <a:off x="-1" y="-31472"/>
            <a:ext cx="12192001" cy="6920943"/>
          </a:xfrm>
          <a:prstGeom prst="rect">
            <a:avLst/>
          </a:prstGeom>
        </p:spPr>
      </p:pic>
      <p:sp>
        <p:nvSpPr>
          <p:cNvPr id="2" name="Title 1">
            <a:extLst>
              <a:ext uri="{FF2B5EF4-FFF2-40B4-BE49-F238E27FC236}">
                <a16:creationId xmlns:a16="http://schemas.microsoft.com/office/drawing/2014/main" id="{AD5B4C99-1F13-F140-A343-3F987B885000}"/>
              </a:ext>
            </a:extLst>
          </p:cNvPr>
          <p:cNvSpPr>
            <a:spLocks noGrp="1"/>
          </p:cNvSpPr>
          <p:nvPr>
            <p:ph type="title"/>
          </p:nvPr>
        </p:nvSpPr>
        <p:spPr>
          <a:xfrm>
            <a:off x="1758950" y="266840"/>
            <a:ext cx="8674100" cy="919162"/>
          </a:xfrm>
        </p:spPr>
        <p:txBody>
          <a:bodyPr anchor="b">
            <a:normAutofit/>
          </a:bodyPr>
          <a:lstStyle>
            <a:lvl1pPr algn="ctr">
              <a:defRPr sz="4400" b="1">
                <a:solidFill>
                  <a:srgbClr val="0A1E56"/>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5F8C126A-624A-7F41-A8F1-A624CFFEA6D7}"/>
              </a:ext>
            </a:extLst>
          </p:cNvPr>
          <p:cNvSpPr>
            <a:spLocks noGrp="1"/>
          </p:cNvSpPr>
          <p:nvPr>
            <p:ph idx="1"/>
          </p:nvPr>
        </p:nvSpPr>
        <p:spPr>
          <a:xfrm>
            <a:off x="1758950" y="1903415"/>
            <a:ext cx="8674100" cy="455929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E6154FD7-F478-7549-BFD6-C620DB1D368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05753" y="6387374"/>
            <a:ext cx="2180491" cy="369472"/>
          </a:xfrm>
          <a:prstGeom prst="rect">
            <a:avLst/>
          </a:prstGeom>
        </p:spPr>
      </p:pic>
    </p:spTree>
    <p:extLst>
      <p:ext uri="{BB962C8B-B14F-4D97-AF65-F5344CB8AC3E}">
        <p14:creationId xmlns:p14="http://schemas.microsoft.com/office/powerpoint/2010/main" val="363858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DBCEE5A-C91F-2045-A1FD-74FBEEFA695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F611F4-6446-5B42-A5DC-1BD2A5EBD0A5}"/>
              </a:ext>
            </a:extLst>
          </p:cNvPr>
          <p:cNvSpPr>
            <a:spLocks noGrp="1"/>
          </p:cNvSpPr>
          <p:nvPr>
            <p:ph type="ctrTitle"/>
          </p:nvPr>
        </p:nvSpPr>
        <p:spPr>
          <a:xfrm>
            <a:off x="1524000" y="854869"/>
            <a:ext cx="9144000" cy="1193800"/>
          </a:xfrm>
        </p:spPr>
        <p:txBody>
          <a:bodyPr anchor="b">
            <a:normAutofit/>
          </a:bodyPr>
          <a:lstStyle>
            <a:lvl1pPr algn="ctr">
              <a:defRPr sz="4400" b="1">
                <a:solidFill>
                  <a:srgbClr val="0A1E56"/>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E3EC2C14-1DD2-1A4A-9F1D-C6EAC8385590}"/>
              </a:ext>
            </a:extLst>
          </p:cNvPr>
          <p:cNvSpPr>
            <a:spLocks noGrp="1"/>
          </p:cNvSpPr>
          <p:nvPr>
            <p:ph idx="1"/>
          </p:nvPr>
        </p:nvSpPr>
        <p:spPr>
          <a:xfrm>
            <a:off x="838200" y="3677479"/>
            <a:ext cx="10515600" cy="27852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D72FBEF-5141-0645-BCF0-FBE35C145EF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7027" y="6228996"/>
            <a:ext cx="2179081" cy="468756"/>
          </a:xfrm>
          <a:prstGeom prst="rect">
            <a:avLst/>
          </a:prstGeom>
        </p:spPr>
      </p:pic>
    </p:spTree>
    <p:extLst>
      <p:ext uri="{BB962C8B-B14F-4D97-AF65-F5344CB8AC3E}">
        <p14:creationId xmlns:p14="http://schemas.microsoft.com/office/powerpoint/2010/main" val="298601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56E685-AF95-0145-8D3F-926783B9D2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239F457-4E15-E54F-8FDE-383C4C410F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809" y="6300745"/>
            <a:ext cx="2180491" cy="369472"/>
          </a:xfrm>
          <a:prstGeom prst="rect">
            <a:avLst/>
          </a:prstGeom>
        </p:spPr>
      </p:pic>
      <p:sp>
        <p:nvSpPr>
          <p:cNvPr id="7" name="Title 1">
            <a:extLst>
              <a:ext uri="{FF2B5EF4-FFF2-40B4-BE49-F238E27FC236}">
                <a16:creationId xmlns:a16="http://schemas.microsoft.com/office/drawing/2014/main" id="{39D3406B-8E6E-3C4A-9403-0F641F8A86E3}"/>
              </a:ext>
            </a:extLst>
          </p:cNvPr>
          <p:cNvSpPr>
            <a:spLocks noGrp="1"/>
          </p:cNvSpPr>
          <p:nvPr>
            <p:ph type="title" hasCustomPrompt="1"/>
          </p:nvPr>
        </p:nvSpPr>
        <p:spPr>
          <a:xfrm>
            <a:off x="450273" y="193675"/>
            <a:ext cx="5978236" cy="1325563"/>
          </a:xfrm>
        </p:spPr>
        <p:txBody>
          <a:bodyPr/>
          <a:lstStyle>
            <a:lvl1pPr algn="l">
              <a:defRPr b="1">
                <a:solidFill>
                  <a:srgbClr val="00A6CE"/>
                </a:solidFill>
              </a:defRPr>
            </a:lvl1pPr>
          </a:lstStyle>
          <a:p>
            <a:r>
              <a:rPr lang="en-US" dirty="0"/>
              <a:t>Click to edit title</a:t>
            </a:r>
          </a:p>
        </p:txBody>
      </p:sp>
      <p:sp>
        <p:nvSpPr>
          <p:cNvPr id="8" name="Content Placeholder 2">
            <a:extLst>
              <a:ext uri="{FF2B5EF4-FFF2-40B4-BE49-F238E27FC236}">
                <a16:creationId xmlns:a16="http://schemas.microsoft.com/office/drawing/2014/main" id="{A4BBA4F7-7719-3845-B5FF-AA87C54287D1}"/>
              </a:ext>
            </a:extLst>
          </p:cNvPr>
          <p:cNvSpPr>
            <a:spLocks noGrp="1"/>
          </p:cNvSpPr>
          <p:nvPr>
            <p:ph idx="1"/>
          </p:nvPr>
        </p:nvSpPr>
        <p:spPr>
          <a:xfrm>
            <a:off x="450273" y="1958975"/>
            <a:ext cx="5978236" cy="4351338"/>
          </a:xfrm>
        </p:spPr>
        <p:txBody>
          <a:bodyPr/>
          <a:lstStyle>
            <a:lvl1pPr>
              <a:defRPr>
                <a:solidFill>
                  <a:srgbClr val="0A1E56"/>
                </a:solidFill>
              </a:defRPr>
            </a:lvl1pPr>
            <a:lvl2pPr>
              <a:defRPr>
                <a:solidFill>
                  <a:srgbClr val="0A1E56"/>
                </a:solidFill>
              </a:defRPr>
            </a:lvl2pPr>
            <a:lvl3pPr>
              <a:defRPr>
                <a:solidFill>
                  <a:srgbClr val="0A1E56"/>
                </a:solidFill>
              </a:defRPr>
            </a:lvl3pPr>
            <a:lvl4pPr>
              <a:defRPr>
                <a:solidFill>
                  <a:srgbClr val="0A1E56"/>
                </a:solidFill>
              </a:defRPr>
            </a:lvl4pPr>
            <a:lvl5pPr>
              <a:defRPr>
                <a:solidFill>
                  <a:srgbClr val="0A1E5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637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C7166-D47B-C44F-91EA-F8F605195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411AC-347E-6E49-81DF-AD1FED00E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AB5A0-3738-DD4C-B52E-19905749E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A0E1F-C197-074D-A165-171993262E50}" type="datetimeFigureOut">
              <a:rPr lang="en-US" smtClean="0"/>
              <a:t>2/13/2020</a:t>
            </a:fld>
            <a:endParaRPr lang="en-US"/>
          </a:p>
        </p:txBody>
      </p:sp>
      <p:sp>
        <p:nvSpPr>
          <p:cNvPr id="5" name="Footer Placeholder 4">
            <a:extLst>
              <a:ext uri="{FF2B5EF4-FFF2-40B4-BE49-F238E27FC236}">
                <a16:creationId xmlns:a16="http://schemas.microsoft.com/office/drawing/2014/main" id="{BCDB8FD0-7D25-644C-B646-C56E014FA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761F45-2FEC-D94C-BFAE-305B8A8138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5FC20-8DEB-CD40-999B-89C1C46744AF}" type="slidenum">
              <a:rPr lang="en-US" smtClean="0"/>
              <a:t>‹#›</a:t>
            </a:fld>
            <a:endParaRPr lang="en-US"/>
          </a:p>
        </p:txBody>
      </p:sp>
    </p:spTree>
    <p:extLst>
      <p:ext uri="{BB962C8B-B14F-4D97-AF65-F5344CB8AC3E}">
        <p14:creationId xmlns:p14="http://schemas.microsoft.com/office/powerpoint/2010/main" val="3646008379"/>
      </p:ext>
    </p:extLst>
  </p:cSld>
  <p:clrMap bg1="lt1" tx1="dk1" bg2="lt2" tx2="dk2" accent1="accent1" accent2="accent2" accent3="accent3" accent4="accent4" accent5="accent5" accent6="accent6" hlink="hlink" folHlink="folHlink"/>
  <p:sldLayoutIdLst>
    <p:sldLayoutId id="2147483664" r:id="rId1"/>
    <p:sldLayoutId id="2147483751" r:id="rId2"/>
    <p:sldLayoutId id="2147483750" r:id="rId3"/>
    <p:sldLayoutId id="2147483747" r:id="rId4"/>
    <p:sldLayoutId id="2147483670" r:id="rId5"/>
    <p:sldLayoutId id="2147483752" r:id="rId6"/>
    <p:sldLayoutId id="2147483665" r:id="rId7"/>
    <p:sldLayoutId id="2147483749" r:id="rId8"/>
    <p:sldLayoutId id="2147483753" r:id="rId9"/>
    <p:sldLayoutId id="2147483754" r:id="rId10"/>
    <p:sldLayoutId id="2147483755" r:id="rId11"/>
    <p:sldLayoutId id="2147483758" r:id="rId12"/>
    <p:sldLayoutId id="2147483757" r:id="rId13"/>
    <p:sldLayoutId id="2147483756" r:id="rId14"/>
    <p:sldLayoutId id="2147483759" r:id="rId15"/>
    <p:sldLayoutId id="2147483666" r:id="rId16"/>
    <p:sldLayoutId id="2147483663" r:id="rId17"/>
    <p:sldLayoutId id="2147483667"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huduser.gov/portal/datasets/usps_crosswalk.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careset.com/datasets/hop-teaming/" TargetMode="External"/><Relationship Id="rId7" Type="http://schemas.openxmlformats.org/officeDocument/2006/relationships/hyperlink" Target="https://www.cms.gov/Medicare/Provider-Enrollment-and-Certification/MedicareProviderSupEnroll/Taxonomy"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cms.gov/Regulations-and-Guidance/Administrative-Simplification/NationalProvIdentStand/Downloads/Data_Dissemination_File-Readme.pdf" TargetMode="External"/><Relationship Id="rId5" Type="http://schemas.openxmlformats.org/officeDocument/2006/relationships/hyperlink" Target="https://careset.com/rootnpigraph/" TargetMode="External"/><Relationship Id="rId4" Type="http://schemas.openxmlformats.org/officeDocument/2006/relationships/hyperlink" Target="https://careset.com/docgraph-hop-teami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areset.com/datasets/"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data.cms.gov/Medicare-Enrollment/CROSSWALK-MEDICARE-PROVIDER-SUPPLIER-to-HEALTHCARE/j75i-rw8y" TargetMode="External"/><Relationship Id="rId5" Type="http://schemas.openxmlformats.org/officeDocument/2006/relationships/hyperlink" Target="https://data.medicare.gov/Hospital-Compare/Hospital-General-Information/xubh-q36u" TargetMode="External"/><Relationship Id="rId4" Type="http://schemas.openxmlformats.org/officeDocument/2006/relationships/hyperlink" Target="http://download.cms.gov/nppes/NPI_File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r>
              <a:rPr lang="en-US" dirty="0"/>
              <a:t>Mikil Taylor</a:t>
            </a:r>
          </a:p>
          <a:p>
            <a:r>
              <a:rPr lang="en-US" dirty="0"/>
              <a:t>Director of Analytics @ Healthcare Bluebook</a:t>
            </a:r>
          </a:p>
          <a:p>
            <a:endParaRPr lang="en-US" dirty="0"/>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a:xfrm>
            <a:off x="439738" y="1865285"/>
            <a:ext cx="3839299" cy="3363663"/>
          </a:xfrm>
        </p:spPr>
        <p:txBody>
          <a:bodyPr/>
          <a:lstStyle/>
          <a:p>
            <a:r>
              <a:rPr lang="en-US" dirty="0"/>
              <a:t>Healthcare Referral Data </a:t>
            </a:r>
            <a:br>
              <a:rPr lang="en-US" dirty="0"/>
            </a:br>
            <a:r>
              <a:rPr lang="en-US" dirty="0"/>
              <a:t>&amp;</a:t>
            </a:r>
            <a:br>
              <a:rPr lang="en-US" dirty="0"/>
            </a:br>
            <a:r>
              <a:rPr lang="en-US" dirty="0"/>
              <a:t>Hop Teaming</a:t>
            </a:r>
            <a:br>
              <a:rPr lang="en-US" dirty="0"/>
            </a:br>
            <a:endParaRPr lang="en-US" dirty="0"/>
          </a:p>
        </p:txBody>
      </p:sp>
    </p:spTree>
    <p:extLst>
      <p:ext uri="{BB962C8B-B14F-4D97-AF65-F5344CB8AC3E}">
        <p14:creationId xmlns:p14="http://schemas.microsoft.com/office/powerpoint/2010/main" val="230536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Directional Patient Flows (cont.)</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Add doctors</a:t>
            </a:r>
          </a:p>
        </p:txBody>
      </p:sp>
      <p:sp>
        <p:nvSpPr>
          <p:cNvPr id="4" name="Oval 3">
            <a:extLst>
              <a:ext uri="{FF2B5EF4-FFF2-40B4-BE49-F238E27FC236}">
                <a16:creationId xmlns:a16="http://schemas.microsoft.com/office/drawing/2014/main" id="{E5030570-BCC6-400A-B7C0-F90E20E16EB8}"/>
              </a:ext>
            </a:extLst>
          </p:cNvPr>
          <p:cNvSpPr/>
          <p:nvPr/>
        </p:nvSpPr>
        <p:spPr>
          <a:xfrm>
            <a:off x="6096000" y="3475405"/>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Smith</a:t>
            </a:r>
          </a:p>
        </p:txBody>
      </p:sp>
      <p:sp>
        <p:nvSpPr>
          <p:cNvPr id="5" name="Oval 4">
            <a:extLst>
              <a:ext uri="{FF2B5EF4-FFF2-40B4-BE49-F238E27FC236}">
                <a16:creationId xmlns:a16="http://schemas.microsoft.com/office/drawing/2014/main" id="{FFEDAFE9-0020-47C9-95B5-C6D0ACA8652E}"/>
              </a:ext>
            </a:extLst>
          </p:cNvPr>
          <p:cNvSpPr/>
          <p:nvPr/>
        </p:nvSpPr>
        <p:spPr>
          <a:xfrm>
            <a:off x="6096001" y="5512870"/>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Jones</a:t>
            </a:r>
          </a:p>
        </p:txBody>
      </p:sp>
      <p:sp>
        <p:nvSpPr>
          <p:cNvPr id="6" name="Oval 5">
            <a:extLst>
              <a:ext uri="{FF2B5EF4-FFF2-40B4-BE49-F238E27FC236}">
                <a16:creationId xmlns:a16="http://schemas.microsoft.com/office/drawing/2014/main" id="{89FC8D35-98EF-4193-ABAF-8320F99A6C39}"/>
              </a:ext>
            </a:extLst>
          </p:cNvPr>
          <p:cNvSpPr/>
          <p:nvPr/>
        </p:nvSpPr>
        <p:spPr>
          <a:xfrm>
            <a:off x="1162054" y="3833214"/>
            <a:ext cx="1231605" cy="79744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 Doe</a:t>
            </a:r>
          </a:p>
        </p:txBody>
      </p:sp>
      <p:cxnSp>
        <p:nvCxnSpPr>
          <p:cNvPr id="10" name="Straight Arrow Connector 9">
            <a:extLst>
              <a:ext uri="{FF2B5EF4-FFF2-40B4-BE49-F238E27FC236}">
                <a16:creationId xmlns:a16="http://schemas.microsoft.com/office/drawing/2014/main" id="{2129CBC1-659D-44ED-BF14-5B33E828DABD}"/>
              </a:ext>
            </a:extLst>
          </p:cNvPr>
          <p:cNvCxnSpPr>
            <a:cxnSpLocks/>
            <a:stCxn id="6" idx="6"/>
            <a:endCxn id="4" idx="3"/>
          </p:cNvCxnSpPr>
          <p:nvPr/>
        </p:nvCxnSpPr>
        <p:spPr>
          <a:xfrm flipV="1">
            <a:off x="2393659" y="4156064"/>
            <a:ext cx="3882705" cy="7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B54DA10-B182-43BA-AD09-E7981D837220}"/>
              </a:ext>
            </a:extLst>
          </p:cNvPr>
          <p:cNvCxnSpPr>
            <a:cxnSpLocks/>
            <a:stCxn id="6" idx="5"/>
            <a:endCxn id="5" idx="2"/>
          </p:cNvCxnSpPr>
          <p:nvPr/>
        </p:nvCxnSpPr>
        <p:spPr>
          <a:xfrm>
            <a:off x="2213295" y="4513873"/>
            <a:ext cx="3882706" cy="1397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236A960-24FC-4107-99C0-763424BFA0D0}"/>
              </a:ext>
            </a:extLst>
          </p:cNvPr>
          <p:cNvSpPr txBox="1"/>
          <p:nvPr/>
        </p:nvSpPr>
        <p:spPr>
          <a:xfrm>
            <a:off x="3946922" y="3850885"/>
            <a:ext cx="776177" cy="369332"/>
          </a:xfrm>
          <a:prstGeom prst="rect">
            <a:avLst/>
          </a:prstGeom>
          <a:noFill/>
        </p:spPr>
        <p:txBody>
          <a:bodyPr wrap="square" rtlCol="0">
            <a:spAutoFit/>
          </a:bodyPr>
          <a:lstStyle/>
          <a:p>
            <a:r>
              <a:rPr lang="en-US" dirty="0"/>
              <a:t>Jan 1</a:t>
            </a:r>
          </a:p>
        </p:txBody>
      </p:sp>
      <p:sp>
        <p:nvSpPr>
          <p:cNvPr id="21" name="TextBox 20">
            <a:extLst>
              <a:ext uri="{FF2B5EF4-FFF2-40B4-BE49-F238E27FC236}">
                <a16:creationId xmlns:a16="http://schemas.microsoft.com/office/drawing/2014/main" id="{5D188BB2-6DD3-460A-A1D5-82B4DF94DB1E}"/>
              </a:ext>
            </a:extLst>
          </p:cNvPr>
          <p:cNvSpPr txBox="1"/>
          <p:nvPr/>
        </p:nvSpPr>
        <p:spPr>
          <a:xfrm>
            <a:off x="3611968" y="4727928"/>
            <a:ext cx="776177" cy="369332"/>
          </a:xfrm>
          <a:prstGeom prst="rect">
            <a:avLst/>
          </a:prstGeom>
          <a:noFill/>
        </p:spPr>
        <p:txBody>
          <a:bodyPr wrap="square" rtlCol="0">
            <a:spAutoFit/>
          </a:bodyPr>
          <a:lstStyle/>
          <a:p>
            <a:r>
              <a:rPr lang="en-US" dirty="0"/>
              <a:t>Jan 5</a:t>
            </a:r>
          </a:p>
        </p:txBody>
      </p:sp>
      <p:graphicFrame>
        <p:nvGraphicFramePr>
          <p:cNvPr id="40" name="Table 39">
            <a:extLst>
              <a:ext uri="{FF2B5EF4-FFF2-40B4-BE49-F238E27FC236}">
                <a16:creationId xmlns:a16="http://schemas.microsoft.com/office/drawing/2014/main" id="{D947E010-5A60-46EE-AB04-90DD050C301F}"/>
              </a:ext>
            </a:extLst>
          </p:cNvPr>
          <p:cNvGraphicFramePr>
            <a:graphicFrameLocks noGrp="1"/>
          </p:cNvGraphicFramePr>
          <p:nvPr>
            <p:extLst>
              <p:ext uri="{D42A27DB-BD31-4B8C-83A1-F6EECF244321}">
                <p14:modId xmlns:p14="http://schemas.microsoft.com/office/powerpoint/2010/main" val="3833669974"/>
              </p:ext>
            </p:extLst>
          </p:nvPr>
        </p:nvGraphicFramePr>
        <p:xfrm>
          <a:off x="7803855" y="2829556"/>
          <a:ext cx="4200645" cy="3774204"/>
        </p:xfrm>
        <a:graphic>
          <a:graphicData uri="http://schemas.openxmlformats.org/drawingml/2006/table">
            <a:tbl>
              <a:tblPr firstRow="1" bandRow="1">
                <a:tableStyleId>{5C22544A-7EE6-4342-B048-85BDC9FD1C3A}</a:tableStyleId>
              </a:tblPr>
              <a:tblGrid>
                <a:gridCol w="1400215">
                  <a:extLst>
                    <a:ext uri="{9D8B030D-6E8A-4147-A177-3AD203B41FA5}">
                      <a16:colId xmlns:a16="http://schemas.microsoft.com/office/drawing/2014/main" val="3180557795"/>
                    </a:ext>
                  </a:extLst>
                </a:gridCol>
                <a:gridCol w="1400215">
                  <a:extLst>
                    <a:ext uri="{9D8B030D-6E8A-4147-A177-3AD203B41FA5}">
                      <a16:colId xmlns:a16="http://schemas.microsoft.com/office/drawing/2014/main" val="539632919"/>
                    </a:ext>
                  </a:extLst>
                </a:gridCol>
                <a:gridCol w="1400215">
                  <a:extLst>
                    <a:ext uri="{9D8B030D-6E8A-4147-A177-3AD203B41FA5}">
                      <a16:colId xmlns:a16="http://schemas.microsoft.com/office/drawing/2014/main" val="434614822"/>
                    </a:ext>
                  </a:extLst>
                </a:gridCol>
              </a:tblGrid>
              <a:tr h="0">
                <a:tc>
                  <a:txBody>
                    <a:bodyPr/>
                    <a:lstStyle/>
                    <a:p>
                      <a:r>
                        <a:rPr lang="en-US" dirty="0"/>
                        <a:t>First Doctor</a:t>
                      </a:r>
                    </a:p>
                  </a:txBody>
                  <a:tcPr/>
                </a:tc>
                <a:tc>
                  <a:txBody>
                    <a:bodyPr/>
                    <a:lstStyle/>
                    <a:p>
                      <a:r>
                        <a:rPr lang="en-US" dirty="0"/>
                        <a:t>Second Doctor</a:t>
                      </a:r>
                    </a:p>
                  </a:txBody>
                  <a:tcPr/>
                </a:tc>
                <a:tc>
                  <a:txBody>
                    <a:bodyPr/>
                    <a:lstStyle/>
                    <a:p>
                      <a:r>
                        <a:rPr lang="en-US" dirty="0"/>
                        <a:t>Count</a:t>
                      </a:r>
                    </a:p>
                  </a:txBody>
                  <a:tcPr/>
                </a:tc>
                <a:extLst>
                  <a:ext uri="{0D108BD9-81ED-4DB2-BD59-A6C34878D82A}">
                    <a16:rowId xmlns:a16="http://schemas.microsoft.com/office/drawing/2014/main" val="4246553582"/>
                  </a:ext>
                </a:extLst>
              </a:tr>
              <a:tr h="522354">
                <a:tc>
                  <a:txBody>
                    <a:bodyPr/>
                    <a:lstStyle/>
                    <a:p>
                      <a:r>
                        <a:rPr lang="en-US" dirty="0"/>
                        <a:t>Dr Smith</a:t>
                      </a:r>
                    </a:p>
                  </a:txBody>
                  <a:tcPr/>
                </a:tc>
                <a:tc>
                  <a:txBody>
                    <a:bodyPr/>
                    <a:lstStyle/>
                    <a:p>
                      <a:r>
                        <a:rPr lang="en-US" dirty="0"/>
                        <a:t>Dr Jones</a:t>
                      </a:r>
                    </a:p>
                  </a:txBody>
                  <a:tcPr/>
                </a:tc>
                <a:tc>
                  <a:txBody>
                    <a:bodyPr/>
                    <a:lstStyle/>
                    <a:p>
                      <a:r>
                        <a:rPr lang="en-US" dirty="0"/>
                        <a:t>1</a:t>
                      </a:r>
                    </a:p>
                  </a:txBody>
                  <a:tcPr/>
                </a:tc>
                <a:extLst>
                  <a:ext uri="{0D108BD9-81ED-4DB2-BD59-A6C34878D82A}">
                    <a16:rowId xmlns:a16="http://schemas.microsoft.com/office/drawing/2014/main" val="3036549052"/>
                  </a:ext>
                </a:extLst>
              </a:tr>
              <a:tr h="522354">
                <a:tc>
                  <a:txBody>
                    <a:bodyPr/>
                    <a:lstStyle/>
                    <a:p>
                      <a:r>
                        <a:rPr lang="en-US" dirty="0"/>
                        <a:t>Dr Smith</a:t>
                      </a:r>
                    </a:p>
                  </a:txBody>
                  <a:tcPr/>
                </a:tc>
                <a:tc>
                  <a:txBody>
                    <a:bodyPr/>
                    <a:lstStyle/>
                    <a:p>
                      <a:r>
                        <a:rPr lang="en-US" dirty="0"/>
                        <a:t>Dr Crane</a:t>
                      </a:r>
                    </a:p>
                  </a:txBody>
                  <a:tcPr/>
                </a:tc>
                <a:tc>
                  <a:txBody>
                    <a:bodyPr/>
                    <a:lstStyle/>
                    <a:p>
                      <a:r>
                        <a:rPr lang="en-US" dirty="0"/>
                        <a:t>1</a:t>
                      </a:r>
                    </a:p>
                  </a:txBody>
                  <a:tcPr/>
                </a:tc>
                <a:extLst>
                  <a:ext uri="{0D108BD9-81ED-4DB2-BD59-A6C34878D82A}">
                    <a16:rowId xmlns:a16="http://schemas.microsoft.com/office/drawing/2014/main" val="930589315"/>
                  </a:ext>
                </a:extLst>
              </a:tr>
              <a:tr h="522354">
                <a:tc>
                  <a:txBody>
                    <a:bodyPr/>
                    <a:lstStyle/>
                    <a:p>
                      <a:r>
                        <a:rPr lang="en-US" dirty="0"/>
                        <a:t>Dr Jones</a:t>
                      </a:r>
                    </a:p>
                  </a:txBody>
                  <a:tcPr/>
                </a:tc>
                <a:tc>
                  <a:txBody>
                    <a:bodyPr/>
                    <a:lstStyle/>
                    <a:p>
                      <a:r>
                        <a:rPr lang="en-US" dirty="0"/>
                        <a:t>Dr Smith</a:t>
                      </a:r>
                    </a:p>
                  </a:txBody>
                  <a:tcPr/>
                </a:tc>
                <a:tc>
                  <a:txBody>
                    <a:bodyPr/>
                    <a:lstStyle/>
                    <a:p>
                      <a:r>
                        <a:rPr lang="en-US" dirty="0"/>
                        <a:t>0</a:t>
                      </a:r>
                    </a:p>
                  </a:txBody>
                  <a:tcPr/>
                </a:tc>
                <a:extLst>
                  <a:ext uri="{0D108BD9-81ED-4DB2-BD59-A6C34878D82A}">
                    <a16:rowId xmlns:a16="http://schemas.microsoft.com/office/drawing/2014/main" val="3781986144"/>
                  </a:ext>
                </a:extLst>
              </a:tr>
              <a:tr h="522354">
                <a:tc>
                  <a:txBody>
                    <a:bodyPr/>
                    <a:lstStyle/>
                    <a:p>
                      <a:r>
                        <a:rPr lang="en-US" dirty="0"/>
                        <a:t>Dr Jones</a:t>
                      </a:r>
                    </a:p>
                  </a:txBody>
                  <a:tcPr/>
                </a:tc>
                <a:tc>
                  <a:txBody>
                    <a:bodyPr/>
                    <a:lstStyle/>
                    <a:p>
                      <a:r>
                        <a:rPr lang="en-US" dirty="0"/>
                        <a:t>Dr Crane</a:t>
                      </a:r>
                    </a:p>
                  </a:txBody>
                  <a:tcPr/>
                </a:tc>
                <a:tc>
                  <a:txBody>
                    <a:bodyPr/>
                    <a:lstStyle/>
                    <a:p>
                      <a:r>
                        <a:rPr lang="en-US" dirty="0"/>
                        <a:t>1</a:t>
                      </a:r>
                    </a:p>
                  </a:txBody>
                  <a:tcPr/>
                </a:tc>
                <a:extLst>
                  <a:ext uri="{0D108BD9-81ED-4DB2-BD59-A6C34878D82A}">
                    <a16:rowId xmlns:a16="http://schemas.microsoft.com/office/drawing/2014/main" val="1583806997"/>
                  </a:ext>
                </a:extLst>
              </a:tr>
              <a:tr h="522354">
                <a:tc>
                  <a:txBody>
                    <a:bodyPr/>
                    <a:lstStyle/>
                    <a:p>
                      <a:r>
                        <a:rPr lang="en-US" dirty="0"/>
                        <a:t>Dr Crane</a:t>
                      </a:r>
                    </a:p>
                  </a:txBody>
                  <a:tcPr/>
                </a:tc>
                <a:tc>
                  <a:txBody>
                    <a:bodyPr/>
                    <a:lstStyle/>
                    <a:p>
                      <a:r>
                        <a:rPr lang="en-US" dirty="0"/>
                        <a:t>Dr Jones</a:t>
                      </a:r>
                    </a:p>
                  </a:txBody>
                  <a:tcPr/>
                </a:tc>
                <a:tc>
                  <a:txBody>
                    <a:bodyPr/>
                    <a:lstStyle/>
                    <a:p>
                      <a:r>
                        <a:rPr lang="en-US" dirty="0"/>
                        <a:t>0</a:t>
                      </a:r>
                    </a:p>
                  </a:txBody>
                  <a:tcPr/>
                </a:tc>
                <a:extLst>
                  <a:ext uri="{0D108BD9-81ED-4DB2-BD59-A6C34878D82A}">
                    <a16:rowId xmlns:a16="http://schemas.microsoft.com/office/drawing/2014/main" val="2113663388"/>
                  </a:ext>
                </a:extLst>
              </a:tr>
              <a:tr h="522354">
                <a:tc>
                  <a:txBody>
                    <a:bodyPr/>
                    <a:lstStyle/>
                    <a:p>
                      <a:r>
                        <a:rPr lang="en-US" dirty="0"/>
                        <a:t>Dr Crane</a:t>
                      </a:r>
                    </a:p>
                  </a:txBody>
                  <a:tcPr/>
                </a:tc>
                <a:tc>
                  <a:txBody>
                    <a:bodyPr/>
                    <a:lstStyle/>
                    <a:p>
                      <a:r>
                        <a:rPr lang="en-US" dirty="0"/>
                        <a:t>Dr Smith</a:t>
                      </a:r>
                    </a:p>
                  </a:txBody>
                  <a:tcPr/>
                </a:tc>
                <a:tc>
                  <a:txBody>
                    <a:bodyPr/>
                    <a:lstStyle/>
                    <a:p>
                      <a:r>
                        <a:rPr lang="en-US" dirty="0"/>
                        <a:t>0</a:t>
                      </a:r>
                    </a:p>
                  </a:txBody>
                  <a:tcPr/>
                </a:tc>
                <a:extLst>
                  <a:ext uri="{0D108BD9-81ED-4DB2-BD59-A6C34878D82A}">
                    <a16:rowId xmlns:a16="http://schemas.microsoft.com/office/drawing/2014/main" val="1282704681"/>
                  </a:ext>
                </a:extLst>
              </a:tr>
            </a:tbl>
          </a:graphicData>
        </a:graphic>
      </p:graphicFrame>
      <p:sp>
        <p:nvSpPr>
          <p:cNvPr id="15" name="Oval 14">
            <a:extLst>
              <a:ext uri="{FF2B5EF4-FFF2-40B4-BE49-F238E27FC236}">
                <a16:creationId xmlns:a16="http://schemas.microsoft.com/office/drawing/2014/main" id="{AF809F3C-033F-4D91-9828-E931FEC66360}"/>
              </a:ext>
            </a:extLst>
          </p:cNvPr>
          <p:cNvSpPr/>
          <p:nvPr/>
        </p:nvSpPr>
        <p:spPr>
          <a:xfrm>
            <a:off x="6095999" y="2177902"/>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Crane</a:t>
            </a:r>
          </a:p>
        </p:txBody>
      </p:sp>
      <p:cxnSp>
        <p:nvCxnSpPr>
          <p:cNvPr id="16" name="Straight Arrow Connector 15">
            <a:extLst>
              <a:ext uri="{FF2B5EF4-FFF2-40B4-BE49-F238E27FC236}">
                <a16:creationId xmlns:a16="http://schemas.microsoft.com/office/drawing/2014/main" id="{4D703927-3564-4154-BFE0-F01631A68AE6}"/>
              </a:ext>
            </a:extLst>
          </p:cNvPr>
          <p:cNvCxnSpPr>
            <a:cxnSpLocks/>
            <a:stCxn id="6" idx="7"/>
            <a:endCxn id="15" idx="3"/>
          </p:cNvCxnSpPr>
          <p:nvPr/>
        </p:nvCxnSpPr>
        <p:spPr>
          <a:xfrm flipV="1">
            <a:off x="2213295" y="2858561"/>
            <a:ext cx="4063068" cy="1091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1B9654C-705A-4CBF-8498-98A914379B4B}"/>
              </a:ext>
            </a:extLst>
          </p:cNvPr>
          <p:cNvSpPr txBox="1"/>
          <p:nvPr/>
        </p:nvSpPr>
        <p:spPr>
          <a:xfrm>
            <a:off x="3711233" y="2995229"/>
            <a:ext cx="1011866" cy="369332"/>
          </a:xfrm>
          <a:prstGeom prst="rect">
            <a:avLst/>
          </a:prstGeom>
          <a:noFill/>
        </p:spPr>
        <p:txBody>
          <a:bodyPr wrap="square" rtlCol="0">
            <a:spAutoFit/>
          </a:bodyPr>
          <a:lstStyle/>
          <a:p>
            <a:r>
              <a:rPr lang="en-US" dirty="0"/>
              <a:t>Jan 15</a:t>
            </a:r>
          </a:p>
        </p:txBody>
      </p:sp>
    </p:spTree>
    <p:extLst>
      <p:ext uri="{BB962C8B-B14F-4D97-AF65-F5344CB8AC3E}">
        <p14:creationId xmlns:p14="http://schemas.microsoft.com/office/powerpoint/2010/main" val="421360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Hop Teaming Data</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IDs</a:t>
            </a:r>
          </a:p>
          <a:p>
            <a:pPr lvl="1"/>
            <a:r>
              <a:rPr lang="en-US" dirty="0" err="1"/>
              <a:t>from_npi</a:t>
            </a:r>
            <a:endParaRPr lang="en-US" dirty="0"/>
          </a:p>
          <a:p>
            <a:pPr lvl="1"/>
            <a:r>
              <a:rPr lang="en-US" dirty="0" err="1"/>
              <a:t>to_npi</a:t>
            </a:r>
            <a:endParaRPr lang="en-US" dirty="0"/>
          </a:p>
          <a:p>
            <a:r>
              <a:rPr lang="en-US" dirty="0"/>
              <a:t>Description</a:t>
            </a:r>
          </a:p>
          <a:p>
            <a:pPr lvl="1"/>
            <a:r>
              <a:rPr lang="en-US" dirty="0" err="1"/>
              <a:t>patient_count</a:t>
            </a:r>
            <a:endParaRPr lang="en-US" dirty="0"/>
          </a:p>
          <a:p>
            <a:pPr lvl="1"/>
            <a:r>
              <a:rPr lang="en-US" dirty="0" err="1"/>
              <a:t>transaction_count</a:t>
            </a:r>
            <a:endParaRPr lang="en-US" dirty="0"/>
          </a:p>
          <a:p>
            <a:pPr lvl="1"/>
            <a:r>
              <a:rPr lang="en-US" dirty="0" err="1"/>
              <a:t>average_day_wait</a:t>
            </a:r>
            <a:endParaRPr lang="en-US" dirty="0"/>
          </a:p>
          <a:p>
            <a:pPr lvl="1"/>
            <a:r>
              <a:rPr lang="en-US" dirty="0" err="1"/>
              <a:t>std_day_wait</a:t>
            </a:r>
            <a:endParaRPr lang="en-US" dirty="0"/>
          </a:p>
          <a:p>
            <a:endParaRPr lang="en-US" dirty="0"/>
          </a:p>
        </p:txBody>
      </p:sp>
    </p:spTree>
    <p:extLst>
      <p:ext uri="{BB962C8B-B14F-4D97-AF65-F5344CB8AC3E}">
        <p14:creationId xmlns:p14="http://schemas.microsoft.com/office/powerpoint/2010/main" val="13694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92500" lnSpcReduction="10000"/>
          </a:bodyPr>
          <a:lstStyle/>
          <a:p>
            <a:r>
              <a:rPr lang="en-US" dirty="0"/>
              <a:t>Lower patient counts generally reflect “accidental” referrals</a:t>
            </a:r>
          </a:p>
          <a:p>
            <a:r>
              <a:rPr lang="en-US" dirty="0"/>
              <a:t>Highest patient counts frequently represent interactions with bulk providers</a:t>
            </a:r>
          </a:p>
          <a:p>
            <a:pPr lvl="1"/>
            <a:r>
              <a:rPr lang="en-US" dirty="0"/>
              <a:t>Labs, Hospitals, </a:t>
            </a:r>
            <a:r>
              <a:rPr lang="en-US" dirty="0" err="1"/>
              <a:t>etc</a:t>
            </a:r>
            <a:endParaRPr lang="en-US" dirty="0"/>
          </a:p>
          <a:p>
            <a:r>
              <a:rPr lang="en-US" dirty="0"/>
              <a:t>Comparing specialties of both NPIs is a wonderful way to cut through noise</a:t>
            </a:r>
          </a:p>
          <a:p>
            <a:pPr lvl="1"/>
            <a:r>
              <a:rPr lang="en-US" dirty="0"/>
              <a:t>Orthopedists to Hospitals</a:t>
            </a:r>
          </a:p>
          <a:p>
            <a:pPr lvl="1"/>
            <a:r>
              <a:rPr lang="en-US" dirty="0"/>
              <a:t>All MDs to Radiology Centers</a:t>
            </a:r>
          </a:p>
          <a:p>
            <a:pPr lvl="1"/>
            <a:r>
              <a:rPr lang="en-US" dirty="0"/>
              <a:t>Where MDs order their labs</a:t>
            </a:r>
          </a:p>
          <a:p>
            <a:r>
              <a:rPr lang="en-US" dirty="0"/>
              <a:t>Some specialties are unlikely to refer out</a:t>
            </a:r>
          </a:p>
          <a:p>
            <a:pPr lvl="1"/>
            <a:r>
              <a:rPr lang="en-US" dirty="0"/>
              <a:t>Lab facilities may have little to no influence on where patient goes next</a:t>
            </a:r>
          </a:p>
          <a:p>
            <a:endParaRPr lang="en-US" dirty="0"/>
          </a:p>
        </p:txBody>
      </p:sp>
    </p:spTree>
    <p:extLst>
      <p:ext uri="{BB962C8B-B14F-4D97-AF65-F5344CB8AC3E}">
        <p14:creationId xmlns:p14="http://schemas.microsoft.com/office/powerpoint/2010/main" val="27801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Tips (cont.)</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a:bodyPr>
          <a:lstStyle/>
          <a:p>
            <a:r>
              <a:rPr lang="en-US" dirty="0"/>
              <a:t>High average day wait generally reflects “accidental” referrals</a:t>
            </a:r>
          </a:p>
          <a:p>
            <a:r>
              <a:rPr lang="en-US" dirty="0"/>
              <a:t>Low average day wait often reflects extremely tightly integrated orgs</a:t>
            </a:r>
          </a:p>
          <a:p>
            <a:pPr lvl="1"/>
            <a:r>
              <a:rPr lang="en-US" dirty="0"/>
              <a:t>ER Physician and Hospital</a:t>
            </a:r>
          </a:p>
          <a:p>
            <a:r>
              <a:rPr lang="en-US" dirty="0"/>
              <a:t>Read the documentation</a:t>
            </a:r>
          </a:p>
          <a:p>
            <a:endParaRPr lang="en-US" dirty="0"/>
          </a:p>
        </p:txBody>
      </p:sp>
    </p:spTree>
    <p:extLst>
      <p:ext uri="{BB962C8B-B14F-4D97-AF65-F5344CB8AC3E}">
        <p14:creationId xmlns:p14="http://schemas.microsoft.com/office/powerpoint/2010/main" val="229935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Caveats and Limitations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Derived from Medicare data</a:t>
            </a:r>
          </a:p>
          <a:p>
            <a:pPr lvl="1"/>
            <a:r>
              <a:rPr lang="en-US" dirty="0"/>
              <a:t>Consider who and what Medicare covers (and doesn’t cover)</a:t>
            </a:r>
          </a:p>
          <a:p>
            <a:r>
              <a:rPr lang="en-US" dirty="0"/>
              <a:t>CMS (Center for Medicare &amp; Medicaid Services) Privacy Policy</a:t>
            </a:r>
          </a:p>
          <a:p>
            <a:pPr lvl="1"/>
            <a:r>
              <a:rPr lang="en-US" dirty="0"/>
              <a:t>Any relationship with fewer than 11 different patients is suppressed</a:t>
            </a:r>
          </a:p>
          <a:p>
            <a:r>
              <a:rPr lang="en-US" dirty="0"/>
              <a:t>Inferred referrals, not explicit</a:t>
            </a:r>
          </a:p>
          <a:p>
            <a:endParaRPr lang="en-US" dirty="0"/>
          </a:p>
        </p:txBody>
      </p:sp>
    </p:spTree>
    <p:extLst>
      <p:ext uri="{BB962C8B-B14F-4D97-AF65-F5344CB8AC3E}">
        <p14:creationId xmlns:p14="http://schemas.microsoft.com/office/powerpoint/2010/main" val="326701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NPI &amp; NPPES</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87464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What is an NPI</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lstStyle/>
          <a:p>
            <a:r>
              <a:rPr lang="en-US" dirty="0"/>
              <a:t>National Provider Identifier</a:t>
            </a:r>
          </a:p>
          <a:p>
            <a:r>
              <a:rPr lang="en-US" dirty="0"/>
              <a:t>10 digit unique number assigned to both individuals and organizations</a:t>
            </a:r>
          </a:p>
          <a:p>
            <a:r>
              <a:rPr lang="en-US" dirty="0"/>
              <a:t>Mandatory for all bills to Medicare</a:t>
            </a:r>
          </a:p>
          <a:p>
            <a:r>
              <a:rPr lang="en-US" dirty="0"/>
              <a:t>Freely available data set from CMS (Center for Medicare Services)</a:t>
            </a:r>
          </a:p>
          <a:p>
            <a:r>
              <a:rPr lang="en-US" dirty="0"/>
              <a:t>Best “key” value to use for most providers</a:t>
            </a:r>
          </a:p>
          <a:p>
            <a:endParaRPr lang="en-US" dirty="0"/>
          </a:p>
        </p:txBody>
      </p:sp>
    </p:spTree>
    <p:extLst>
      <p:ext uri="{BB962C8B-B14F-4D97-AF65-F5344CB8AC3E}">
        <p14:creationId xmlns:p14="http://schemas.microsoft.com/office/powerpoint/2010/main" val="10754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Main NPI fields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fontScale="92500" lnSpcReduction="10000"/>
          </a:bodyPr>
          <a:lstStyle/>
          <a:p>
            <a:r>
              <a:rPr lang="en-US" dirty="0"/>
              <a:t>Entity Type</a:t>
            </a:r>
          </a:p>
          <a:p>
            <a:pPr lvl="1"/>
            <a:r>
              <a:rPr lang="en-US" dirty="0"/>
              <a:t>1 = Provider (doctors, nurses, </a:t>
            </a:r>
            <a:r>
              <a:rPr lang="en-US" dirty="0" err="1"/>
              <a:t>etc</a:t>
            </a:r>
            <a:r>
              <a:rPr lang="en-US" dirty="0"/>
              <a:t>)</a:t>
            </a:r>
          </a:p>
          <a:p>
            <a:pPr lvl="1"/>
            <a:r>
              <a:rPr lang="en-US" dirty="0"/>
              <a:t>2 = Facility (Hospitals, Urgent Care, Doctor Offices)</a:t>
            </a:r>
          </a:p>
          <a:p>
            <a:r>
              <a:rPr lang="en-US" dirty="0"/>
              <a:t>Name</a:t>
            </a:r>
          </a:p>
          <a:p>
            <a:pPr lvl="1"/>
            <a:r>
              <a:rPr lang="en-US" dirty="0"/>
              <a:t>First/Last </a:t>
            </a:r>
            <a:r>
              <a:rPr lang="en-US" dirty="0" err="1"/>
              <a:t>etc</a:t>
            </a:r>
            <a:endParaRPr lang="en-US" dirty="0"/>
          </a:p>
          <a:p>
            <a:pPr lvl="1"/>
            <a:r>
              <a:rPr lang="en-US" dirty="0"/>
              <a:t>Organization/Other Organization Name</a:t>
            </a:r>
          </a:p>
          <a:p>
            <a:r>
              <a:rPr lang="en-US" dirty="0"/>
              <a:t>Address</a:t>
            </a:r>
          </a:p>
          <a:p>
            <a:pPr lvl="1"/>
            <a:r>
              <a:rPr lang="en-US" dirty="0"/>
              <a:t>Business Practice Location (not mailing)</a:t>
            </a:r>
          </a:p>
          <a:p>
            <a:r>
              <a:rPr lang="en-US" dirty="0"/>
              <a:t>Taxonomy Code</a:t>
            </a:r>
          </a:p>
          <a:p>
            <a:pPr lvl="1"/>
            <a:r>
              <a:rPr lang="en-US" dirty="0"/>
              <a:t>Up to 15</a:t>
            </a:r>
          </a:p>
          <a:p>
            <a:pPr lvl="1"/>
            <a:r>
              <a:rPr lang="en-US" dirty="0"/>
              <a:t>Use Primary Switch = Y – not always in spot 1</a:t>
            </a:r>
          </a:p>
          <a:p>
            <a:endParaRPr lang="en-US" dirty="0"/>
          </a:p>
        </p:txBody>
      </p:sp>
    </p:spTree>
    <p:extLst>
      <p:ext uri="{BB962C8B-B14F-4D97-AF65-F5344CB8AC3E}">
        <p14:creationId xmlns:p14="http://schemas.microsoft.com/office/powerpoint/2010/main" val="391322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Caveats and Limitations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r>
              <a:rPr lang="en-US" dirty="0"/>
              <a:t>Little to no QA or Validation</a:t>
            </a:r>
          </a:p>
          <a:p>
            <a:pPr lvl="1"/>
            <a:r>
              <a:rPr lang="en-US" dirty="0"/>
              <a:t>Zero incentive for provider to keep accurate or up to date</a:t>
            </a:r>
          </a:p>
          <a:p>
            <a:pPr lvl="1"/>
            <a:r>
              <a:rPr lang="en-US" dirty="0"/>
              <a:t>Old addresses, retired doctors, incorrect specialties, home phones, </a:t>
            </a:r>
            <a:r>
              <a:rPr lang="en-US" dirty="0" err="1"/>
              <a:t>etc</a:t>
            </a:r>
            <a:endParaRPr lang="en-US" dirty="0"/>
          </a:p>
          <a:p>
            <a:r>
              <a:rPr lang="en-US" dirty="0"/>
              <a:t>Little to no standardization</a:t>
            </a:r>
          </a:p>
          <a:p>
            <a:pPr lvl="1"/>
            <a:r>
              <a:rPr lang="en-US" dirty="0"/>
              <a:t>Provider Credential Text contains “MD” and “M.D.”</a:t>
            </a:r>
          </a:p>
          <a:p>
            <a:r>
              <a:rPr lang="en-US" dirty="0" err="1"/>
              <a:t>Physicans</a:t>
            </a:r>
            <a:r>
              <a:rPr lang="en-US" dirty="0"/>
              <a:t> are required to have only one NPI</a:t>
            </a:r>
          </a:p>
          <a:p>
            <a:pPr lvl="1"/>
            <a:r>
              <a:rPr lang="en-US" dirty="0"/>
              <a:t>Some have an additional NPI for their office</a:t>
            </a:r>
          </a:p>
          <a:p>
            <a:r>
              <a:rPr lang="en-US" dirty="0"/>
              <a:t>Facilities can have multiple NPI</a:t>
            </a:r>
          </a:p>
          <a:p>
            <a:pPr lvl="1"/>
            <a:r>
              <a:rPr lang="en-US" dirty="0"/>
              <a:t>Hospitals frequently do this</a:t>
            </a:r>
          </a:p>
          <a:p>
            <a:r>
              <a:rPr lang="en-US" dirty="0"/>
              <a:t>Facilities can use one NPI for multiple locations</a:t>
            </a:r>
          </a:p>
          <a:p>
            <a:endParaRPr lang="en-US" dirty="0"/>
          </a:p>
        </p:txBody>
      </p:sp>
    </p:spTree>
    <p:extLst>
      <p:ext uri="{BB962C8B-B14F-4D97-AF65-F5344CB8AC3E}">
        <p14:creationId xmlns:p14="http://schemas.microsoft.com/office/powerpoint/2010/main" val="12891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Other Useful Datasets</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7210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722F8-C686-C342-BE64-84ED800F2A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2000" cy="1793589"/>
          </a:xfrm>
          <a:prstGeom prst="rect">
            <a:avLst/>
          </a:prstGeom>
        </p:spPr>
      </p:pic>
      <p:sp>
        <p:nvSpPr>
          <p:cNvPr id="5" name="Title 1">
            <a:extLst>
              <a:ext uri="{FF2B5EF4-FFF2-40B4-BE49-F238E27FC236}">
                <a16:creationId xmlns:a16="http://schemas.microsoft.com/office/drawing/2014/main" id="{986BBF45-2D99-D544-A443-FE21072A4418}"/>
              </a:ext>
            </a:extLst>
          </p:cNvPr>
          <p:cNvSpPr txBox="1">
            <a:spLocks/>
          </p:cNvSpPr>
          <p:nvPr/>
        </p:nvSpPr>
        <p:spPr>
          <a:xfrm>
            <a:off x="644808" y="119920"/>
            <a:ext cx="11558587" cy="124301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AGENDA</a:t>
            </a:r>
          </a:p>
        </p:txBody>
      </p:sp>
      <p:pic>
        <p:nvPicPr>
          <p:cNvPr id="8" name="Picture 7">
            <a:extLst>
              <a:ext uri="{FF2B5EF4-FFF2-40B4-BE49-F238E27FC236}">
                <a16:creationId xmlns:a16="http://schemas.microsoft.com/office/drawing/2014/main" id="{0FB3EABE-EABA-2A4D-A257-C5C2630904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0929" y="388866"/>
            <a:ext cx="492387" cy="630463"/>
          </a:xfrm>
          <a:prstGeom prst="rect">
            <a:avLst/>
          </a:prstGeom>
        </p:spPr>
      </p:pic>
      <p:sp>
        <p:nvSpPr>
          <p:cNvPr id="7" name="TextBox 6">
            <a:extLst>
              <a:ext uri="{FF2B5EF4-FFF2-40B4-BE49-F238E27FC236}">
                <a16:creationId xmlns:a16="http://schemas.microsoft.com/office/drawing/2014/main" id="{C6D7BD7A-499E-49B6-9AEE-4D8005A42882}"/>
              </a:ext>
            </a:extLst>
          </p:cNvPr>
          <p:cNvSpPr txBox="1"/>
          <p:nvPr/>
        </p:nvSpPr>
        <p:spPr>
          <a:xfrm>
            <a:off x="550538" y="2011544"/>
            <a:ext cx="6249369" cy="4178836"/>
          </a:xfrm>
          <a:prstGeom prst="rect">
            <a:avLst/>
          </a:prstGeom>
          <a:noFill/>
        </p:spPr>
        <p:txBody>
          <a:bodyPr wrap="square" rtlCol="0">
            <a:spAutoFit/>
          </a:bodyPr>
          <a:lstStyle/>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Introduction &amp; Background</a:t>
            </a: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Hop Teaming Dataset</a:t>
            </a: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NPIs and NPPES</a:t>
            </a: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rPr>
              <a:t>Other Potentially Useful Datasets</a:t>
            </a: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a:p>
            <a:pPr marL="285750" marR="0" lvl="0" indent="-285750" algn="l" defTabSz="59436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A1E5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211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Taxonomy Codes</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r>
              <a:rPr lang="en-US" dirty="0"/>
              <a:t>ID for different specialties</a:t>
            </a:r>
          </a:p>
          <a:p>
            <a:r>
              <a:rPr lang="en-US" dirty="0"/>
              <a:t>Crosswalk to specialty name</a:t>
            </a:r>
          </a:p>
          <a:p>
            <a:r>
              <a:rPr lang="en-US" dirty="0"/>
              <a:t>We will primarily work with “Allopathic &amp; Osteopathic Physicians”</a:t>
            </a:r>
          </a:p>
          <a:p>
            <a:r>
              <a:rPr lang="en-US" dirty="0"/>
              <a:t>Most specialties are listed after first slash (after Allopathic &amp; Osteopathic Physicians), but before second slash (specialization)</a:t>
            </a:r>
          </a:p>
          <a:p>
            <a:pPr lvl="1"/>
            <a:r>
              <a:rPr lang="en-US" dirty="0"/>
              <a:t>8 taxonomy codes we would call “Otolaryngology”</a:t>
            </a:r>
          </a:p>
          <a:p>
            <a:pPr lvl="1"/>
            <a:r>
              <a:rPr lang="en-US" dirty="0"/>
              <a:t>Internal Medicine is the exception, specialty is what’s after the second slash (if available)</a:t>
            </a:r>
          </a:p>
          <a:p>
            <a:pPr lvl="1"/>
            <a:r>
              <a:rPr lang="en-US" dirty="0"/>
              <a:t>Gastroenterology, Neurology, </a:t>
            </a:r>
            <a:r>
              <a:rPr lang="en-US" dirty="0" err="1"/>
              <a:t>etc</a:t>
            </a:r>
            <a:endParaRPr lang="en-US" dirty="0"/>
          </a:p>
          <a:p>
            <a:endParaRPr lang="en-US" dirty="0"/>
          </a:p>
        </p:txBody>
      </p:sp>
    </p:spTree>
    <p:extLst>
      <p:ext uri="{BB962C8B-B14F-4D97-AF65-F5344CB8AC3E}">
        <p14:creationId xmlns:p14="http://schemas.microsoft.com/office/powerpoint/2010/main" val="12114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CCN</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lstStyle/>
          <a:p>
            <a:r>
              <a:rPr lang="en-US" dirty="0"/>
              <a:t>CMS Certification Number</a:t>
            </a:r>
          </a:p>
          <a:p>
            <a:r>
              <a:rPr lang="en-US" dirty="0"/>
              <a:t>Intended to be unique Hospital identifier</a:t>
            </a:r>
          </a:p>
          <a:p>
            <a:pPr lvl="1"/>
            <a:r>
              <a:rPr lang="en-US" dirty="0"/>
              <a:t>Some exceptions</a:t>
            </a:r>
          </a:p>
          <a:p>
            <a:r>
              <a:rPr lang="en-US" dirty="0"/>
              <a:t>Freely available from CMS</a:t>
            </a:r>
          </a:p>
          <a:p>
            <a:r>
              <a:rPr lang="en-US" dirty="0"/>
              <a:t>No publicly-available crosswalk from NPI to CCN</a:t>
            </a:r>
          </a:p>
          <a:p>
            <a:endParaRPr lang="en-US" dirty="0"/>
          </a:p>
        </p:txBody>
      </p:sp>
    </p:spTree>
    <p:extLst>
      <p:ext uri="{BB962C8B-B14F-4D97-AF65-F5344CB8AC3E}">
        <p14:creationId xmlns:p14="http://schemas.microsoft.com/office/powerpoint/2010/main" val="38776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Data.cms.gov</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lstStyle/>
          <a:p>
            <a:r>
              <a:rPr lang="en-US" dirty="0"/>
              <a:t>Go exploring!</a:t>
            </a:r>
          </a:p>
          <a:p>
            <a:endParaRPr lang="en-US" dirty="0"/>
          </a:p>
        </p:txBody>
      </p:sp>
    </p:spTree>
    <p:extLst>
      <p:ext uri="{BB962C8B-B14F-4D97-AF65-F5344CB8AC3E}">
        <p14:creationId xmlns:p14="http://schemas.microsoft.com/office/powerpoint/2010/main" val="27339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dirty="0"/>
              <a:t>Goals option 1</a:t>
            </a:r>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fontScale="92500" lnSpcReduction="20000"/>
          </a:bodyPr>
          <a:lstStyle/>
          <a:p>
            <a:pPr lvl="0"/>
            <a:r>
              <a:rPr lang="en-US" dirty="0"/>
              <a:t>Join the Hop Teaming, NPI, and Taxonomy datasets together</a:t>
            </a:r>
          </a:p>
          <a:p>
            <a:pPr lvl="0"/>
            <a:r>
              <a:rPr lang="en-US" dirty="0"/>
              <a:t>Filter </a:t>
            </a:r>
            <a:r>
              <a:rPr lang="en-US" dirty="0" err="1"/>
              <a:t>from_npi</a:t>
            </a:r>
            <a:endParaRPr lang="en-US" dirty="0"/>
          </a:p>
          <a:p>
            <a:pPr lvl="1"/>
            <a:r>
              <a:rPr lang="en-US" dirty="0"/>
              <a:t>Entity Type 1</a:t>
            </a:r>
          </a:p>
          <a:p>
            <a:pPr lvl="1"/>
            <a:r>
              <a:rPr lang="en-US" dirty="0"/>
              <a:t>Specialist (Orthopedic Surgeon, Cardiology, </a:t>
            </a:r>
            <a:r>
              <a:rPr lang="en-US" dirty="0" err="1"/>
              <a:t>etc</a:t>
            </a:r>
            <a:r>
              <a:rPr lang="en-US" dirty="0"/>
              <a:t>)</a:t>
            </a:r>
          </a:p>
          <a:p>
            <a:r>
              <a:rPr lang="en-US" dirty="0"/>
              <a:t>Filter </a:t>
            </a:r>
            <a:r>
              <a:rPr lang="en-US" dirty="0" err="1"/>
              <a:t>transaction_count</a:t>
            </a:r>
            <a:r>
              <a:rPr lang="en-US" dirty="0"/>
              <a:t> &gt; 50</a:t>
            </a:r>
          </a:p>
          <a:p>
            <a:pPr lvl="1"/>
            <a:r>
              <a:rPr lang="en-US" dirty="0" err="1"/>
              <a:t>average_day_wait</a:t>
            </a:r>
            <a:r>
              <a:rPr lang="en-US" dirty="0"/>
              <a:t> &lt; 50</a:t>
            </a:r>
          </a:p>
          <a:p>
            <a:r>
              <a:rPr lang="en-US" dirty="0"/>
              <a:t>Filter </a:t>
            </a:r>
            <a:r>
              <a:rPr lang="en-US" dirty="0" err="1"/>
              <a:t>to_npi</a:t>
            </a:r>
            <a:endParaRPr lang="en-US" dirty="0"/>
          </a:p>
          <a:p>
            <a:pPr lvl="1"/>
            <a:r>
              <a:rPr lang="en-US" dirty="0"/>
              <a:t>Entity Type 2</a:t>
            </a:r>
          </a:p>
          <a:p>
            <a:pPr lvl="1"/>
            <a:r>
              <a:rPr lang="en-US" dirty="0"/>
              <a:t>Hospital</a:t>
            </a:r>
          </a:p>
          <a:p>
            <a:r>
              <a:rPr lang="en-US" dirty="0"/>
              <a:t>Within a local CBSA, show which hospitals specialists typically refer patients to</a:t>
            </a:r>
          </a:p>
          <a:p>
            <a:pPr lvl="1"/>
            <a:r>
              <a:rPr lang="en-US" dirty="0">
                <a:hlinkClick r:id="rId3"/>
              </a:rPr>
              <a:t>https://www.huduser.gov/portal/datasets/usps_crosswalk.html</a:t>
            </a:r>
            <a:endParaRPr lang="en-US" dirty="0"/>
          </a:p>
        </p:txBody>
      </p:sp>
    </p:spTree>
    <p:extLst>
      <p:ext uri="{BB962C8B-B14F-4D97-AF65-F5344CB8AC3E}">
        <p14:creationId xmlns:p14="http://schemas.microsoft.com/office/powerpoint/2010/main" val="27341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817-B8AC-407B-9111-80B0A30BBDB3}"/>
              </a:ext>
            </a:extLst>
          </p:cNvPr>
          <p:cNvSpPr>
            <a:spLocks noGrp="1"/>
          </p:cNvSpPr>
          <p:nvPr>
            <p:ph type="title"/>
          </p:nvPr>
        </p:nvSpPr>
        <p:spPr/>
        <p:txBody>
          <a:bodyPr/>
          <a:lstStyle/>
          <a:p>
            <a:r>
              <a:rPr lang="en-US"/>
              <a:t>Goals option 2</a:t>
            </a:r>
            <a:endParaRPr lang="en-US" dirty="0"/>
          </a:p>
        </p:txBody>
      </p:sp>
      <p:sp>
        <p:nvSpPr>
          <p:cNvPr id="3" name="Content Placeholder 2">
            <a:extLst>
              <a:ext uri="{FF2B5EF4-FFF2-40B4-BE49-F238E27FC236}">
                <a16:creationId xmlns:a16="http://schemas.microsoft.com/office/drawing/2014/main" id="{15BACEE7-0BEE-463D-A34B-703E76064884}"/>
              </a:ext>
            </a:extLst>
          </p:cNvPr>
          <p:cNvSpPr>
            <a:spLocks noGrp="1"/>
          </p:cNvSpPr>
          <p:nvPr>
            <p:ph idx="1"/>
          </p:nvPr>
        </p:nvSpPr>
        <p:spPr/>
        <p:txBody>
          <a:bodyPr>
            <a:normAutofit lnSpcReduction="10000"/>
          </a:bodyPr>
          <a:lstStyle/>
          <a:p>
            <a:pPr lvl="0"/>
            <a:r>
              <a:rPr lang="en-US" dirty="0"/>
              <a:t>Join the Hop Teaming, NPI, and Taxonomy datasets together</a:t>
            </a:r>
          </a:p>
          <a:p>
            <a:pPr lvl="0"/>
            <a:r>
              <a:rPr lang="en-US" dirty="0"/>
              <a:t>Filter </a:t>
            </a:r>
            <a:r>
              <a:rPr lang="en-US" dirty="0" err="1"/>
              <a:t>from_npi</a:t>
            </a:r>
            <a:endParaRPr lang="en-US" dirty="0"/>
          </a:p>
          <a:p>
            <a:pPr lvl="1"/>
            <a:r>
              <a:rPr lang="en-US" dirty="0"/>
              <a:t>Entity Type 1</a:t>
            </a:r>
          </a:p>
          <a:p>
            <a:pPr lvl="1"/>
            <a:r>
              <a:rPr lang="en-US" dirty="0"/>
              <a:t>Specialist (Orthopedic Surgeon, Cardiology, </a:t>
            </a:r>
            <a:r>
              <a:rPr lang="en-US" dirty="0" err="1"/>
              <a:t>etc</a:t>
            </a:r>
            <a:r>
              <a:rPr lang="en-US" dirty="0"/>
              <a:t>)</a:t>
            </a:r>
          </a:p>
          <a:p>
            <a:r>
              <a:rPr lang="en-US" dirty="0"/>
              <a:t>Filter </a:t>
            </a:r>
            <a:r>
              <a:rPr lang="en-US" dirty="0" err="1"/>
              <a:t>transaction_count</a:t>
            </a:r>
            <a:r>
              <a:rPr lang="en-US" dirty="0"/>
              <a:t> &gt; 50</a:t>
            </a:r>
          </a:p>
          <a:p>
            <a:pPr lvl="1"/>
            <a:r>
              <a:rPr lang="en-US" dirty="0" err="1"/>
              <a:t>average_day_wait</a:t>
            </a:r>
            <a:r>
              <a:rPr lang="en-US" dirty="0"/>
              <a:t> &lt; 50</a:t>
            </a:r>
          </a:p>
          <a:p>
            <a:r>
              <a:rPr lang="en-US" dirty="0"/>
              <a:t>Filter </a:t>
            </a:r>
            <a:r>
              <a:rPr lang="en-US" dirty="0" err="1"/>
              <a:t>to_npi</a:t>
            </a:r>
            <a:endParaRPr lang="en-US" dirty="0"/>
          </a:p>
          <a:p>
            <a:pPr lvl="1"/>
            <a:r>
              <a:rPr lang="en-US" dirty="0"/>
              <a:t>Entity Type 2</a:t>
            </a:r>
          </a:p>
          <a:p>
            <a:r>
              <a:rPr lang="en-US" dirty="0"/>
              <a:t>Analyze how facility type referrals differ by specialty</a:t>
            </a:r>
          </a:p>
          <a:p>
            <a:pPr lvl="1"/>
            <a:r>
              <a:rPr lang="en-US" dirty="0"/>
              <a:t>Do orthopedists refer to different types of facilities than cardiologists?</a:t>
            </a:r>
          </a:p>
        </p:txBody>
      </p:sp>
    </p:spTree>
    <p:extLst>
      <p:ext uri="{BB962C8B-B14F-4D97-AF65-F5344CB8AC3E}">
        <p14:creationId xmlns:p14="http://schemas.microsoft.com/office/powerpoint/2010/main" val="30697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4DF3C7F-ADBD-F54E-AC87-1C1646FD690A}"/>
              </a:ext>
            </a:extLst>
          </p:cNvPr>
          <p:cNvSpPr txBox="1">
            <a:spLocks/>
          </p:cNvSpPr>
          <p:nvPr/>
        </p:nvSpPr>
        <p:spPr>
          <a:xfrm>
            <a:off x="758509" y="-388309"/>
            <a:ext cx="10724653" cy="4853983"/>
          </a:xfrm>
          <a:prstGeom prst="rect">
            <a:avLst/>
          </a:prstGeom>
        </p:spPr>
        <p:txBody>
          <a:bodyPr vert="horz"/>
          <a:lstStyle>
            <a:lvl1pPr marL="342900" indent="-342900" algn="l" defTabSz="457200" rtl="0" eaLnBrk="1" latinLnBrk="0" hangingPunct="1">
              <a:spcBef>
                <a:spcPct val="20000"/>
              </a:spcBef>
              <a:buFont typeface="Courier New"/>
              <a:buChar char="o"/>
              <a:defRPr sz="2400" b="0" i="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Courier New"/>
              <a:buChar char="o"/>
              <a:defRPr sz="2000" b="0" i="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Courier New"/>
              <a:buChar char="o"/>
              <a:defRPr sz="1800" b="0" i="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Courier New"/>
              <a:buChar char="o"/>
              <a:defRPr sz="1600" b="0" i="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Courier New"/>
              <a:buChar char="o"/>
              <a:defRPr sz="1400" b="0" i="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594360">
              <a:buNone/>
            </a:pPr>
            <a:r>
              <a:rPr lang="en-US" sz="49600" b="1" spc="650" dirty="0">
                <a:solidFill>
                  <a:schemeClr val="bg1">
                    <a:alpha val="29000"/>
                  </a:schemeClr>
                </a:solidFill>
              </a:rPr>
              <a:t>?</a:t>
            </a:r>
            <a:endParaRPr lang="en-US" sz="59500" dirty="0">
              <a:solidFill>
                <a:schemeClr val="bg1">
                  <a:alpha val="29000"/>
                </a:schemeClr>
              </a:solidFill>
            </a:endParaRPr>
          </a:p>
        </p:txBody>
      </p:sp>
      <p:sp>
        <p:nvSpPr>
          <p:cNvPr id="6" name="Content Placeholder 2">
            <a:extLst>
              <a:ext uri="{FF2B5EF4-FFF2-40B4-BE49-F238E27FC236}">
                <a16:creationId xmlns:a16="http://schemas.microsoft.com/office/drawing/2014/main" id="{DFA54A0E-9EAF-CF42-B16A-8D390AFFAAD8}"/>
              </a:ext>
            </a:extLst>
          </p:cNvPr>
          <p:cNvSpPr txBox="1">
            <a:spLocks/>
          </p:cNvSpPr>
          <p:nvPr/>
        </p:nvSpPr>
        <p:spPr>
          <a:xfrm>
            <a:off x="758510" y="2461217"/>
            <a:ext cx="10724653" cy="1684676"/>
          </a:xfrm>
          <a:prstGeom prst="rect">
            <a:avLst/>
          </a:prstGeom>
        </p:spPr>
        <p:txBody>
          <a:bodyPr vert="horz"/>
          <a:lstStyle>
            <a:lvl1pPr marL="342900" indent="-342900" algn="l" defTabSz="457200" rtl="0" eaLnBrk="1" latinLnBrk="0" hangingPunct="1">
              <a:spcBef>
                <a:spcPct val="20000"/>
              </a:spcBef>
              <a:buFont typeface="Courier New"/>
              <a:buChar char="o"/>
              <a:defRPr sz="2400" b="0" i="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Courier New"/>
              <a:buChar char="o"/>
              <a:defRPr sz="2000" b="0" i="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Courier New"/>
              <a:buChar char="o"/>
              <a:defRPr sz="1800" b="0" i="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Courier New"/>
              <a:buChar char="o"/>
              <a:defRPr sz="1600" b="0" i="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Courier New"/>
              <a:buChar char="o"/>
              <a:defRPr sz="1400" b="0" i="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594360">
              <a:buNone/>
            </a:pPr>
            <a:r>
              <a:rPr lang="en-US" sz="9600" b="1" dirty="0">
                <a:solidFill>
                  <a:schemeClr val="bg1"/>
                </a:solidFill>
              </a:rPr>
              <a:t>QUESTIONS</a:t>
            </a:r>
            <a:endParaRPr lang="en-US" sz="11500" dirty="0">
              <a:solidFill>
                <a:schemeClr val="bg1"/>
              </a:solidFill>
            </a:endParaRPr>
          </a:p>
        </p:txBody>
      </p:sp>
    </p:spTree>
    <p:extLst>
      <p:ext uri="{BB962C8B-B14F-4D97-AF65-F5344CB8AC3E}">
        <p14:creationId xmlns:p14="http://schemas.microsoft.com/office/powerpoint/2010/main" val="89140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18156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lnSpcReduction="10000"/>
          </a:bodyPr>
          <a:lstStyle/>
          <a:p>
            <a:r>
              <a:rPr lang="en-US" dirty="0"/>
              <a:t>Hop Teaming (in order of relevance)</a:t>
            </a:r>
          </a:p>
          <a:p>
            <a:pPr lvl="1"/>
            <a:r>
              <a:rPr lang="en-US" dirty="0">
                <a:hlinkClick r:id="rId3"/>
              </a:rPr>
              <a:t>https://careset.com/datasets/hop-teaming/</a:t>
            </a:r>
            <a:endParaRPr lang="en-US" dirty="0"/>
          </a:p>
          <a:p>
            <a:pPr lvl="1"/>
            <a:r>
              <a:rPr lang="en-US" dirty="0">
                <a:hlinkClick r:id="rId4"/>
              </a:rPr>
              <a:t>https://careset.com/docgraph-hop-teaming/</a:t>
            </a:r>
            <a:endParaRPr lang="en-US" dirty="0"/>
          </a:p>
          <a:p>
            <a:pPr lvl="1"/>
            <a:r>
              <a:rPr lang="en-US" dirty="0">
                <a:hlinkClick r:id="rId5"/>
              </a:rPr>
              <a:t>https://careset.com/rootnpigraph/</a:t>
            </a:r>
            <a:endParaRPr lang="en-US" dirty="0"/>
          </a:p>
          <a:p>
            <a:r>
              <a:rPr lang="en-US" dirty="0"/>
              <a:t>NPPES</a:t>
            </a:r>
          </a:p>
          <a:p>
            <a:pPr lvl="1"/>
            <a:r>
              <a:rPr lang="en-US" dirty="0">
                <a:hlinkClick r:id="rId6"/>
              </a:rPr>
              <a:t>https://www.cms.gov/Regulations-and-Guidance/Administrative-Simplification/NationalProvIdentStand/Downloads/Data_Dissemination_File-Readme.pdf</a:t>
            </a:r>
            <a:endParaRPr lang="en-US" dirty="0"/>
          </a:p>
          <a:p>
            <a:r>
              <a:rPr lang="en-US" dirty="0"/>
              <a:t>Taxonomy Code</a:t>
            </a:r>
          </a:p>
          <a:p>
            <a:pPr lvl="1"/>
            <a:r>
              <a:rPr lang="en-US" dirty="0">
                <a:hlinkClick r:id="rId7"/>
              </a:rPr>
              <a:t>https://www.cms.gov/Medicare/Provider-Enrollment-and-Certification/MedicareProviderSupEnroll/Taxonomy</a:t>
            </a:r>
            <a:endParaRPr lang="en-US" dirty="0"/>
          </a:p>
          <a:p>
            <a:endParaRPr lang="en-US" dirty="0"/>
          </a:p>
        </p:txBody>
      </p:sp>
    </p:spTree>
    <p:extLst>
      <p:ext uri="{BB962C8B-B14F-4D97-AF65-F5344CB8AC3E}">
        <p14:creationId xmlns:p14="http://schemas.microsoft.com/office/powerpoint/2010/main" val="443304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normAutofit fontScale="92500" lnSpcReduction="20000"/>
          </a:bodyPr>
          <a:lstStyle/>
          <a:p>
            <a:r>
              <a:rPr lang="en-US" dirty="0" err="1"/>
              <a:t>DocGraph</a:t>
            </a:r>
            <a:r>
              <a:rPr lang="en-US" dirty="0"/>
              <a:t> Hop Teaming</a:t>
            </a:r>
          </a:p>
          <a:p>
            <a:pPr lvl="1"/>
            <a:r>
              <a:rPr lang="en-US" dirty="0">
                <a:hlinkClick r:id="rId3"/>
              </a:rPr>
              <a:t>https://careset.com/datasets/</a:t>
            </a:r>
            <a:endParaRPr lang="en-US" dirty="0"/>
          </a:p>
          <a:p>
            <a:r>
              <a:rPr lang="en-US" dirty="0"/>
              <a:t>NPPES</a:t>
            </a:r>
          </a:p>
          <a:p>
            <a:pPr lvl="1"/>
            <a:r>
              <a:rPr lang="en-US" dirty="0">
                <a:hlinkClick r:id="rId4"/>
              </a:rPr>
              <a:t>http://download.cms.gov/nppes/NPI_Files.html</a:t>
            </a:r>
            <a:endParaRPr lang="en-US" dirty="0"/>
          </a:p>
          <a:p>
            <a:r>
              <a:rPr lang="en-US" dirty="0"/>
              <a:t>CCN</a:t>
            </a:r>
          </a:p>
          <a:p>
            <a:pPr lvl="1"/>
            <a:r>
              <a:rPr lang="en-US" u="sng" dirty="0">
                <a:hlinkClick r:id="rId5"/>
              </a:rPr>
              <a:t>https://data.medicare.gov/Hospital-Compare/Hospital-General-Information/xubh-q36u</a:t>
            </a:r>
            <a:endParaRPr lang="en-US" dirty="0"/>
          </a:p>
          <a:p>
            <a:r>
              <a:rPr lang="en-US" dirty="0"/>
              <a:t>Taxonomy</a:t>
            </a:r>
          </a:p>
          <a:p>
            <a:pPr lvl="1"/>
            <a:r>
              <a:rPr lang="en-US" dirty="0">
                <a:hlinkClick r:id="rId6"/>
              </a:rPr>
              <a:t>https://data.cms.gov/Medicare-Enrollment/CROSSWALK-MEDICARE-PROVIDER-SUPPLIER-to-HEALTHCARE/j75i-rw8y</a:t>
            </a:r>
            <a:endParaRPr lang="en-US" dirty="0"/>
          </a:p>
          <a:p>
            <a:r>
              <a:rPr lang="en-US" dirty="0"/>
              <a:t>Other</a:t>
            </a:r>
          </a:p>
          <a:p>
            <a:pPr lvl="1"/>
            <a:r>
              <a:rPr lang="en-US" dirty="0"/>
              <a:t>Data.CMS.gov</a:t>
            </a:r>
          </a:p>
          <a:p>
            <a:endParaRPr lang="en-US" dirty="0"/>
          </a:p>
        </p:txBody>
      </p:sp>
    </p:spTree>
    <p:extLst>
      <p:ext uri="{BB962C8B-B14F-4D97-AF65-F5344CB8AC3E}">
        <p14:creationId xmlns:p14="http://schemas.microsoft.com/office/powerpoint/2010/main" val="3760085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Nashville Native</a:t>
            </a:r>
          </a:p>
          <a:p>
            <a:r>
              <a:rPr lang="en-US" dirty="0"/>
              <a:t>Recovering Actuary</a:t>
            </a:r>
          </a:p>
          <a:p>
            <a:r>
              <a:rPr lang="en-US" dirty="0"/>
              <a:t>At Healthcare Bluebook since 2012</a:t>
            </a:r>
          </a:p>
          <a:p>
            <a:r>
              <a:rPr lang="en-US" dirty="0"/>
              <a:t>Outside of work</a:t>
            </a:r>
          </a:p>
        </p:txBody>
      </p:sp>
    </p:spTree>
    <p:extLst>
      <p:ext uri="{BB962C8B-B14F-4D97-AF65-F5344CB8AC3E}">
        <p14:creationId xmlns:p14="http://schemas.microsoft.com/office/powerpoint/2010/main" val="34168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Healthcare Bluebook</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Protect Patients by Exposing the Truth and Empowering Choice</a:t>
            </a:r>
          </a:p>
          <a:p>
            <a:r>
              <a:rPr lang="en-US" dirty="0"/>
              <a:t>Healthcare Price and Quality transparency</a:t>
            </a:r>
          </a:p>
          <a:p>
            <a:r>
              <a:rPr lang="en-US" dirty="0"/>
              <a:t>Download the free app!</a:t>
            </a:r>
          </a:p>
        </p:txBody>
      </p:sp>
      <p:pic>
        <p:nvPicPr>
          <p:cNvPr id="5" name="Picture 4">
            <a:extLst>
              <a:ext uri="{FF2B5EF4-FFF2-40B4-BE49-F238E27FC236}">
                <a16:creationId xmlns:a16="http://schemas.microsoft.com/office/drawing/2014/main" id="{5AA7FA34-6DE7-42D5-9E70-437ED09893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311" y="3720472"/>
            <a:ext cx="4326142" cy="2485565"/>
          </a:xfrm>
          <a:prstGeom prst="rect">
            <a:avLst/>
          </a:prstGeom>
        </p:spPr>
      </p:pic>
      <p:pic>
        <p:nvPicPr>
          <p:cNvPr id="8" name="Picture 7">
            <a:extLst>
              <a:ext uri="{FF2B5EF4-FFF2-40B4-BE49-F238E27FC236}">
                <a16:creationId xmlns:a16="http://schemas.microsoft.com/office/drawing/2014/main" id="{83EBC7FE-D3F4-4C02-BB15-927E69BA8888}"/>
              </a:ext>
            </a:extLst>
          </p:cNvPr>
          <p:cNvPicPr>
            <a:picLocks noChangeAspect="1"/>
          </p:cNvPicPr>
          <p:nvPr/>
        </p:nvPicPr>
        <p:blipFill>
          <a:blip r:embed="rId4"/>
          <a:stretch>
            <a:fillRect/>
          </a:stretch>
        </p:blipFill>
        <p:spPr>
          <a:xfrm>
            <a:off x="6437345" y="2982023"/>
            <a:ext cx="2330735" cy="3328289"/>
          </a:xfrm>
          <a:prstGeom prst="rect">
            <a:avLst/>
          </a:prstGeom>
        </p:spPr>
      </p:pic>
      <p:pic>
        <p:nvPicPr>
          <p:cNvPr id="9" name="C3B27CD36647694EB7F4120C1572D4FD@healthcarebluebook.com" descr="C3B27CD36647694EB7F4120C1572D4FD@healthcarebluebook">
            <a:extLst>
              <a:ext uri="{FF2B5EF4-FFF2-40B4-BE49-F238E27FC236}">
                <a16:creationId xmlns:a16="http://schemas.microsoft.com/office/drawing/2014/main" id="{0D7BE236-D051-4362-92CC-5088F0FBAED5}"/>
              </a:ext>
            </a:extLst>
          </p:cNvPr>
          <p:cNvPicPr/>
          <p:nvPr/>
        </p:nvPicPr>
        <p:blipFill rotWithShape="1">
          <a:blip r:embed="rId5" cstate="print">
            <a:extLst>
              <a:ext uri="{28A0092B-C50C-407E-A947-70E740481C1C}">
                <a14:useLocalDpi xmlns:a14="http://schemas.microsoft.com/office/drawing/2010/main" val="0"/>
              </a:ext>
            </a:extLst>
          </a:blip>
          <a:srcRect b="8902"/>
          <a:stretch/>
        </p:blipFill>
        <p:spPr bwMode="auto">
          <a:xfrm>
            <a:off x="7003631" y="3617220"/>
            <a:ext cx="1198602" cy="205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63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2C284B-99F7-4C60-9070-BBE31E05946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6766868-4874-490E-8F3B-98C5CA87563B}"/>
              </a:ext>
            </a:extLst>
          </p:cNvPr>
          <p:cNvSpPr>
            <a:spLocks noGrp="1"/>
          </p:cNvSpPr>
          <p:nvPr>
            <p:ph type="title"/>
          </p:nvPr>
        </p:nvSpPr>
        <p:spPr/>
        <p:txBody>
          <a:bodyPr/>
          <a:lstStyle/>
          <a:p>
            <a:r>
              <a:rPr lang="en-US" dirty="0"/>
              <a:t>Hop Teaming</a:t>
            </a:r>
          </a:p>
        </p:txBody>
      </p:sp>
      <p:sp>
        <p:nvSpPr>
          <p:cNvPr id="4" name="Text Placeholder 3">
            <a:extLst>
              <a:ext uri="{FF2B5EF4-FFF2-40B4-BE49-F238E27FC236}">
                <a16:creationId xmlns:a16="http://schemas.microsoft.com/office/drawing/2014/main" id="{35743311-9CCF-445E-99A3-0866AD64D5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88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Social Graph</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Facebook, Twitter, LinkedIn, </a:t>
            </a:r>
            <a:r>
              <a:rPr lang="en-US" dirty="0" err="1"/>
              <a:t>etc</a:t>
            </a:r>
            <a:endParaRPr lang="en-US" dirty="0"/>
          </a:p>
          <a:p>
            <a:r>
              <a:rPr lang="en-US" dirty="0"/>
              <a:t>Nodes and edges</a:t>
            </a:r>
          </a:p>
        </p:txBody>
      </p:sp>
      <p:pic>
        <p:nvPicPr>
          <p:cNvPr id="1026" name="Picture 2" descr="Image result for social graph">
            <a:extLst>
              <a:ext uri="{FF2B5EF4-FFF2-40B4-BE49-F238E27FC236}">
                <a16:creationId xmlns:a16="http://schemas.microsoft.com/office/drawing/2014/main" id="{2F01818F-8000-44C4-9110-8CE96CE7C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551" y="2784290"/>
            <a:ext cx="4381057" cy="360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2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Hop Teaming</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Social Graph for Healthcare</a:t>
            </a:r>
          </a:p>
          <a:p>
            <a:r>
              <a:rPr lang="en-US" dirty="0"/>
              <a:t>Nodes are Doctors and Facilities</a:t>
            </a:r>
          </a:p>
          <a:p>
            <a:r>
              <a:rPr lang="en-US" dirty="0"/>
              <a:t>Edges are shared patients</a:t>
            </a:r>
          </a:p>
        </p:txBody>
      </p:sp>
      <p:pic>
        <p:nvPicPr>
          <p:cNvPr id="6146" name="Picture 2" descr="https://careset.com/wp-content/uploads/2018/04/image1.png">
            <a:extLst>
              <a:ext uri="{FF2B5EF4-FFF2-40B4-BE49-F238E27FC236}">
                <a16:creationId xmlns:a16="http://schemas.microsoft.com/office/drawing/2014/main" id="{42CCDC93-E7E9-4078-BE4D-6EEF04C3C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987" y="2919634"/>
            <a:ext cx="5934075"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24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Directional Patient Flows</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Edges are directional patient flows</a:t>
            </a:r>
          </a:p>
          <a:p>
            <a:pPr lvl="1"/>
            <a:r>
              <a:rPr lang="en-US" dirty="0"/>
              <a:t>These can be different depending on direction</a:t>
            </a:r>
          </a:p>
          <a:p>
            <a:pPr lvl="1"/>
            <a:r>
              <a:rPr lang="en-US" dirty="0"/>
              <a:t>More Twitter, less Facebook</a:t>
            </a:r>
          </a:p>
        </p:txBody>
      </p:sp>
      <p:sp>
        <p:nvSpPr>
          <p:cNvPr id="4" name="Oval 3">
            <a:extLst>
              <a:ext uri="{FF2B5EF4-FFF2-40B4-BE49-F238E27FC236}">
                <a16:creationId xmlns:a16="http://schemas.microsoft.com/office/drawing/2014/main" id="{E5030570-BCC6-400A-B7C0-F90E20E16EB8}"/>
              </a:ext>
            </a:extLst>
          </p:cNvPr>
          <p:cNvSpPr/>
          <p:nvPr/>
        </p:nvSpPr>
        <p:spPr>
          <a:xfrm>
            <a:off x="6096000" y="3475405"/>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Smith</a:t>
            </a:r>
          </a:p>
        </p:txBody>
      </p:sp>
      <p:sp>
        <p:nvSpPr>
          <p:cNvPr id="5" name="Oval 4">
            <a:extLst>
              <a:ext uri="{FF2B5EF4-FFF2-40B4-BE49-F238E27FC236}">
                <a16:creationId xmlns:a16="http://schemas.microsoft.com/office/drawing/2014/main" id="{FFEDAFE9-0020-47C9-95B5-C6D0ACA8652E}"/>
              </a:ext>
            </a:extLst>
          </p:cNvPr>
          <p:cNvSpPr/>
          <p:nvPr/>
        </p:nvSpPr>
        <p:spPr>
          <a:xfrm>
            <a:off x="6096001" y="5512870"/>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Jones</a:t>
            </a:r>
          </a:p>
        </p:txBody>
      </p:sp>
      <p:sp>
        <p:nvSpPr>
          <p:cNvPr id="6" name="Oval 5">
            <a:extLst>
              <a:ext uri="{FF2B5EF4-FFF2-40B4-BE49-F238E27FC236}">
                <a16:creationId xmlns:a16="http://schemas.microsoft.com/office/drawing/2014/main" id="{89FC8D35-98EF-4193-ABAF-8320F99A6C39}"/>
              </a:ext>
            </a:extLst>
          </p:cNvPr>
          <p:cNvSpPr/>
          <p:nvPr/>
        </p:nvSpPr>
        <p:spPr>
          <a:xfrm>
            <a:off x="1162054" y="3833214"/>
            <a:ext cx="1231605" cy="79744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 Doe</a:t>
            </a:r>
          </a:p>
        </p:txBody>
      </p:sp>
      <p:cxnSp>
        <p:nvCxnSpPr>
          <p:cNvPr id="10" name="Straight Arrow Connector 9">
            <a:extLst>
              <a:ext uri="{FF2B5EF4-FFF2-40B4-BE49-F238E27FC236}">
                <a16:creationId xmlns:a16="http://schemas.microsoft.com/office/drawing/2014/main" id="{2129CBC1-659D-44ED-BF14-5B33E828DABD}"/>
              </a:ext>
            </a:extLst>
          </p:cNvPr>
          <p:cNvCxnSpPr>
            <a:cxnSpLocks/>
            <a:stCxn id="6" idx="6"/>
            <a:endCxn id="4" idx="2"/>
          </p:cNvCxnSpPr>
          <p:nvPr/>
        </p:nvCxnSpPr>
        <p:spPr>
          <a:xfrm flipV="1">
            <a:off x="2393659" y="3874126"/>
            <a:ext cx="3702341" cy="357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B54DA10-B182-43BA-AD09-E7981D837220}"/>
              </a:ext>
            </a:extLst>
          </p:cNvPr>
          <p:cNvCxnSpPr>
            <a:cxnSpLocks/>
            <a:stCxn id="6" idx="5"/>
            <a:endCxn id="5" idx="2"/>
          </p:cNvCxnSpPr>
          <p:nvPr/>
        </p:nvCxnSpPr>
        <p:spPr>
          <a:xfrm>
            <a:off x="2213295" y="4513873"/>
            <a:ext cx="3882706" cy="1397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236A960-24FC-4107-99C0-763424BFA0D0}"/>
              </a:ext>
            </a:extLst>
          </p:cNvPr>
          <p:cNvSpPr txBox="1"/>
          <p:nvPr/>
        </p:nvSpPr>
        <p:spPr>
          <a:xfrm>
            <a:off x="3611968" y="3709845"/>
            <a:ext cx="776177" cy="369332"/>
          </a:xfrm>
          <a:prstGeom prst="rect">
            <a:avLst/>
          </a:prstGeom>
          <a:noFill/>
        </p:spPr>
        <p:txBody>
          <a:bodyPr wrap="square" rtlCol="0">
            <a:spAutoFit/>
          </a:bodyPr>
          <a:lstStyle/>
          <a:p>
            <a:r>
              <a:rPr lang="en-US" dirty="0"/>
              <a:t>Jan 1</a:t>
            </a:r>
          </a:p>
        </p:txBody>
      </p:sp>
      <p:sp>
        <p:nvSpPr>
          <p:cNvPr id="21" name="TextBox 20">
            <a:extLst>
              <a:ext uri="{FF2B5EF4-FFF2-40B4-BE49-F238E27FC236}">
                <a16:creationId xmlns:a16="http://schemas.microsoft.com/office/drawing/2014/main" id="{5D188BB2-6DD3-460A-A1D5-82B4DF94DB1E}"/>
              </a:ext>
            </a:extLst>
          </p:cNvPr>
          <p:cNvSpPr txBox="1"/>
          <p:nvPr/>
        </p:nvSpPr>
        <p:spPr>
          <a:xfrm>
            <a:off x="3611968" y="4727928"/>
            <a:ext cx="776177" cy="369332"/>
          </a:xfrm>
          <a:prstGeom prst="rect">
            <a:avLst/>
          </a:prstGeom>
          <a:noFill/>
        </p:spPr>
        <p:txBody>
          <a:bodyPr wrap="square" rtlCol="0">
            <a:spAutoFit/>
          </a:bodyPr>
          <a:lstStyle/>
          <a:p>
            <a:r>
              <a:rPr lang="en-US" dirty="0"/>
              <a:t>Jan 5</a:t>
            </a:r>
          </a:p>
        </p:txBody>
      </p:sp>
      <p:graphicFrame>
        <p:nvGraphicFramePr>
          <p:cNvPr id="40" name="Table 39">
            <a:extLst>
              <a:ext uri="{FF2B5EF4-FFF2-40B4-BE49-F238E27FC236}">
                <a16:creationId xmlns:a16="http://schemas.microsoft.com/office/drawing/2014/main" id="{D947E010-5A60-46EE-AB04-90DD050C301F}"/>
              </a:ext>
            </a:extLst>
          </p:cNvPr>
          <p:cNvGraphicFramePr>
            <a:graphicFrameLocks noGrp="1"/>
          </p:cNvGraphicFramePr>
          <p:nvPr>
            <p:extLst>
              <p:ext uri="{D42A27DB-BD31-4B8C-83A1-F6EECF244321}">
                <p14:modId xmlns:p14="http://schemas.microsoft.com/office/powerpoint/2010/main" val="1244929780"/>
              </p:ext>
            </p:extLst>
          </p:nvPr>
        </p:nvGraphicFramePr>
        <p:xfrm>
          <a:off x="7803855" y="3649860"/>
          <a:ext cx="4200645" cy="1684788"/>
        </p:xfrm>
        <a:graphic>
          <a:graphicData uri="http://schemas.openxmlformats.org/drawingml/2006/table">
            <a:tbl>
              <a:tblPr firstRow="1" bandRow="1">
                <a:tableStyleId>{5C22544A-7EE6-4342-B048-85BDC9FD1C3A}</a:tableStyleId>
              </a:tblPr>
              <a:tblGrid>
                <a:gridCol w="1400215">
                  <a:extLst>
                    <a:ext uri="{9D8B030D-6E8A-4147-A177-3AD203B41FA5}">
                      <a16:colId xmlns:a16="http://schemas.microsoft.com/office/drawing/2014/main" val="3180557795"/>
                    </a:ext>
                  </a:extLst>
                </a:gridCol>
                <a:gridCol w="1400215">
                  <a:extLst>
                    <a:ext uri="{9D8B030D-6E8A-4147-A177-3AD203B41FA5}">
                      <a16:colId xmlns:a16="http://schemas.microsoft.com/office/drawing/2014/main" val="539632919"/>
                    </a:ext>
                  </a:extLst>
                </a:gridCol>
                <a:gridCol w="1400215">
                  <a:extLst>
                    <a:ext uri="{9D8B030D-6E8A-4147-A177-3AD203B41FA5}">
                      <a16:colId xmlns:a16="http://schemas.microsoft.com/office/drawing/2014/main" val="434614822"/>
                    </a:ext>
                  </a:extLst>
                </a:gridCol>
              </a:tblGrid>
              <a:tr h="0">
                <a:tc>
                  <a:txBody>
                    <a:bodyPr/>
                    <a:lstStyle/>
                    <a:p>
                      <a:r>
                        <a:rPr lang="en-US" dirty="0"/>
                        <a:t>First Doctor</a:t>
                      </a:r>
                    </a:p>
                  </a:txBody>
                  <a:tcPr/>
                </a:tc>
                <a:tc>
                  <a:txBody>
                    <a:bodyPr/>
                    <a:lstStyle/>
                    <a:p>
                      <a:r>
                        <a:rPr lang="en-US" dirty="0"/>
                        <a:t>Second Doctor</a:t>
                      </a:r>
                    </a:p>
                  </a:txBody>
                  <a:tcPr/>
                </a:tc>
                <a:tc>
                  <a:txBody>
                    <a:bodyPr/>
                    <a:lstStyle/>
                    <a:p>
                      <a:r>
                        <a:rPr lang="en-US" dirty="0"/>
                        <a:t>Count</a:t>
                      </a:r>
                    </a:p>
                  </a:txBody>
                  <a:tcPr/>
                </a:tc>
                <a:extLst>
                  <a:ext uri="{0D108BD9-81ED-4DB2-BD59-A6C34878D82A}">
                    <a16:rowId xmlns:a16="http://schemas.microsoft.com/office/drawing/2014/main" val="4246553582"/>
                  </a:ext>
                </a:extLst>
              </a:tr>
              <a:tr h="522354">
                <a:tc>
                  <a:txBody>
                    <a:bodyPr/>
                    <a:lstStyle/>
                    <a:p>
                      <a:r>
                        <a:rPr lang="en-US" dirty="0"/>
                        <a:t>Dr Smith</a:t>
                      </a:r>
                    </a:p>
                  </a:txBody>
                  <a:tcPr/>
                </a:tc>
                <a:tc>
                  <a:txBody>
                    <a:bodyPr/>
                    <a:lstStyle/>
                    <a:p>
                      <a:r>
                        <a:rPr lang="en-US" dirty="0"/>
                        <a:t>Dr Jones</a:t>
                      </a:r>
                    </a:p>
                  </a:txBody>
                  <a:tcPr/>
                </a:tc>
                <a:tc>
                  <a:txBody>
                    <a:bodyPr/>
                    <a:lstStyle/>
                    <a:p>
                      <a:r>
                        <a:rPr lang="en-US" dirty="0"/>
                        <a:t>1</a:t>
                      </a:r>
                    </a:p>
                  </a:txBody>
                  <a:tcPr/>
                </a:tc>
                <a:extLst>
                  <a:ext uri="{0D108BD9-81ED-4DB2-BD59-A6C34878D82A}">
                    <a16:rowId xmlns:a16="http://schemas.microsoft.com/office/drawing/2014/main" val="3036549052"/>
                  </a:ext>
                </a:extLst>
              </a:tr>
              <a:tr h="522354">
                <a:tc>
                  <a:txBody>
                    <a:bodyPr/>
                    <a:lstStyle/>
                    <a:p>
                      <a:r>
                        <a:rPr lang="en-US" dirty="0"/>
                        <a:t>Dr Jones</a:t>
                      </a:r>
                    </a:p>
                  </a:txBody>
                  <a:tcPr/>
                </a:tc>
                <a:tc>
                  <a:txBody>
                    <a:bodyPr/>
                    <a:lstStyle/>
                    <a:p>
                      <a:r>
                        <a:rPr lang="en-US" dirty="0"/>
                        <a:t>Dr Smith</a:t>
                      </a:r>
                    </a:p>
                  </a:txBody>
                  <a:tcPr/>
                </a:tc>
                <a:tc>
                  <a:txBody>
                    <a:bodyPr/>
                    <a:lstStyle/>
                    <a:p>
                      <a:r>
                        <a:rPr lang="en-US" dirty="0"/>
                        <a:t>0</a:t>
                      </a:r>
                    </a:p>
                  </a:txBody>
                  <a:tcPr/>
                </a:tc>
                <a:extLst>
                  <a:ext uri="{0D108BD9-81ED-4DB2-BD59-A6C34878D82A}">
                    <a16:rowId xmlns:a16="http://schemas.microsoft.com/office/drawing/2014/main" val="930589315"/>
                  </a:ext>
                </a:extLst>
              </a:tr>
            </a:tbl>
          </a:graphicData>
        </a:graphic>
      </p:graphicFrame>
    </p:spTree>
    <p:extLst>
      <p:ext uri="{BB962C8B-B14F-4D97-AF65-F5344CB8AC3E}">
        <p14:creationId xmlns:p14="http://schemas.microsoft.com/office/powerpoint/2010/main" val="25274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CC6A-0A0E-4ABA-A955-4C8463C2B2E9}"/>
              </a:ext>
            </a:extLst>
          </p:cNvPr>
          <p:cNvSpPr>
            <a:spLocks noGrp="1"/>
          </p:cNvSpPr>
          <p:nvPr>
            <p:ph type="title"/>
          </p:nvPr>
        </p:nvSpPr>
        <p:spPr/>
        <p:txBody>
          <a:bodyPr/>
          <a:lstStyle/>
          <a:p>
            <a:r>
              <a:rPr lang="en-US" dirty="0"/>
              <a:t>Directional Patient Flows (cont.)</a:t>
            </a:r>
          </a:p>
        </p:txBody>
      </p:sp>
      <p:sp>
        <p:nvSpPr>
          <p:cNvPr id="3" name="Content Placeholder 2">
            <a:extLst>
              <a:ext uri="{FF2B5EF4-FFF2-40B4-BE49-F238E27FC236}">
                <a16:creationId xmlns:a16="http://schemas.microsoft.com/office/drawing/2014/main" id="{06F07F09-B8C6-448B-A3A4-664962ED6C60}"/>
              </a:ext>
            </a:extLst>
          </p:cNvPr>
          <p:cNvSpPr>
            <a:spLocks noGrp="1"/>
          </p:cNvSpPr>
          <p:nvPr>
            <p:ph idx="1"/>
          </p:nvPr>
        </p:nvSpPr>
        <p:spPr/>
        <p:txBody>
          <a:bodyPr/>
          <a:lstStyle/>
          <a:p>
            <a:r>
              <a:rPr lang="en-US" dirty="0"/>
              <a:t>Additional visit</a:t>
            </a:r>
          </a:p>
        </p:txBody>
      </p:sp>
      <p:sp>
        <p:nvSpPr>
          <p:cNvPr id="4" name="Oval 3">
            <a:extLst>
              <a:ext uri="{FF2B5EF4-FFF2-40B4-BE49-F238E27FC236}">
                <a16:creationId xmlns:a16="http://schemas.microsoft.com/office/drawing/2014/main" id="{E5030570-BCC6-400A-B7C0-F90E20E16EB8}"/>
              </a:ext>
            </a:extLst>
          </p:cNvPr>
          <p:cNvSpPr/>
          <p:nvPr/>
        </p:nvSpPr>
        <p:spPr>
          <a:xfrm>
            <a:off x="6096000" y="3475405"/>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Smith</a:t>
            </a:r>
          </a:p>
        </p:txBody>
      </p:sp>
      <p:sp>
        <p:nvSpPr>
          <p:cNvPr id="5" name="Oval 4">
            <a:extLst>
              <a:ext uri="{FF2B5EF4-FFF2-40B4-BE49-F238E27FC236}">
                <a16:creationId xmlns:a16="http://schemas.microsoft.com/office/drawing/2014/main" id="{FFEDAFE9-0020-47C9-95B5-C6D0ACA8652E}"/>
              </a:ext>
            </a:extLst>
          </p:cNvPr>
          <p:cNvSpPr/>
          <p:nvPr/>
        </p:nvSpPr>
        <p:spPr>
          <a:xfrm>
            <a:off x="6096001" y="5512870"/>
            <a:ext cx="1231605" cy="79744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 Jones</a:t>
            </a:r>
          </a:p>
        </p:txBody>
      </p:sp>
      <p:sp>
        <p:nvSpPr>
          <p:cNvPr id="6" name="Oval 5">
            <a:extLst>
              <a:ext uri="{FF2B5EF4-FFF2-40B4-BE49-F238E27FC236}">
                <a16:creationId xmlns:a16="http://schemas.microsoft.com/office/drawing/2014/main" id="{89FC8D35-98EF-4193-ABAF-8320F99A6C39}"/>
              </a:ext>
            </a:extLst>
          </p:cNvPr>
          <p:cNvSpPr/>
          <p:nvPr/>
        </p:nvSpPr>
        <p:spPr>
          <a:xfrm>
            <a:off x="1162054" y="3833214"/>
            <a:ext cx="1231605" cy="79744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 Doe</a:t>
            </a:r>
          </a:p>
        </p:txBody>
      </p:sp>
      <p:cxnSp>
        <p:nvCxnSpPr>
          <p:cNvPr id="10" name="Straight Arrow Connector 9">
            <a:extLst>
              <a:ext uri="{FF2B5EF4-FFF2-40B4-BE49-F238E27FC236}">
                <a16:creationId xmlns:a16="http://schemas.microsoft.com/office/drawing/2014/main" id="{2129CBC1-659D-44ED-BF14-5B33E828DABD}"/>
              </a:ext>
            </a:extLst>
          </p:cNvPr>
          <p:cNvCxnSpPr>
            <a:cxnSpLocks/>
            <a:stCxn id="6" idx="6"/>
            <a:endCxn id="4" idx="3"/>
          </p:cNvCxnSpPr>
          <p:nvPr/>
        </p:nvCxnSpPr>
        <p:spPr>
          <a:xfrm flipV="1">
            <a:off x="2393659" y="4156064"/>
            <a:ext cx="3882705" cy="7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B54DA10-B182-43BA-AD09-E7981D837220}"/>
              </a:ext>
            </a:extLst>
          </p:cNvPr>
          <p:cNvCxnSpPr>
            <a:cxnSpLocks/>
            <a:stCxn id="6" idx="5"/>
            <a:endCxn id="5" idx="2"/>
          </p:cNvCxnSpPr>
          <p:nvPr/>
        </p:nvCxnSpPr>
        <p:spPr>
          <a:xfrm>
            <a:off x="2213295" y="4513873"/>
            <a:ext cx="3882706" cy="1397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236A960-24FC-4107-99C0-763424BFA0D0}"/>
              </a:ext>
            </a:extLst>
          </p:cNvPr>
          <p:cNvSpPr txBox="1"/>
          <p:nvPr/>
        </p:nvSpPr>
        <p:spPr>
          <a:xfrm>
            <a:off x="3946922" y="3850885"/>
            <a:ext cx="776177" cy="369332"/>
          </a:xfrm>
          <a:prstGeom prst="rect">
            <a:avLst/>
          </a:prstGeom>
          <a:noFill/>
        </p:spPr>
        <p:txBody>
          <a:bodyPr wrap="square" rtlCol="0">
            <a:spAutoFit/>
          </a:bodyPr>
          <a:lstStyle/>
          <a:p>
            <a:r>
              <a:rPr lang="en-US" dirty="0"/>
              <a:t>Jan 1</a:t>
            </a:r>
          </a:p>
        </p:txBody>
      </p:sp>
      <p:sp>
        <p:nvSpPr>
          <p:cNvPr id="21" name="TextBox 20">
            <a:extLst>
              <a:ext uri="{FF2B5EF4-FFF2-40B4-BE49-F238E27FC236}">
                <a16:creationId xmlns:a16="http://schemas.microsoft.com/office/drawing/2014/main" id="{5D188BB2-6DD3-460A-A1D5-82B4DF94DB1E}"/>
              </a:ext>
            </a:extLst>
          </p:cNvPr>
          <p:cNvSpPr txBox="1"/>
          <p:nvPr/>
        </p:nvSpPr>
        <p:spPr>
          <a:xfrm>
            <a:off x="3611968" y="4727928"/>
            <a:ext cx="776177" cy="369332"/>
          </a:xfrm>
          <a:prstGeom prst="rect">
            <a:avLst/>
          </a:prstGeom>
          <a:noFill/>
        </p:spPr>
        <p:txBody>
          <a:bodyPr wrap="square" rtlCol="0">
            <a:spAutoFit/>
          </a:bodyPr>
          <a:lstStyle/>
          <a:p>
            <a:r>
              <a:rPr lang="en-US" dirty="0"/>
              <a:t>Jan 5</a:t>
            </a:r>
          </a:p>
        </p:txBody>
      </p:sp>
      <p:graphicFrame>
        <p:nvGraphicFramePr>
          <p:cNvPr id="40" name="Table 39">
            <a:extLst>
              <a:ext uri="{FF2B5EF4-FFF2-40B4-BE49-F238E27FC236}">
                <a16:creationId xmlns:a16="http://schemas.microsoft.com/office/drawing/2014/main" id="{D947E010-5A60-46EE-AB04-90DD050C301F}"/>
              </a:ext>
            </a:extLst>
          </p:cNvPr>
          <p:cNvGraphicFramePr>
            <a:graphicFrameLocks noGrp="1"/>
          </p:cNvGraphicFramePr>
          <p:nvPr>
            <p:extLst>
              <p:ext uri="{D42A27DB-BD31-4B8C-83A1-F6EECF244321}">
                <p14:modId xmlns:p14="http://schemas.microsoft.com/office/powerpoint/2010/main" val="764692349"/>
              </p:ext>
            </p:extLst>
          </p:nvPr>
        </p:nvGraphicFramePr>
        <p:xfrm>
          <a:off x="7803855" y="3649860"/>
          <a:ext cx="4200645" cy="1684788"/>
        </p:xfrm>
        <a:graphic>
          <a:graphicData uri="http://schemas.openxmlformats.org/drawingml/2006/table">
            <a:tbl>
              <a:tblPr firstRow="1" bandRow="1">
                <a:tableStyleId>{5C22544A-7EE6-4342-B048-85BDC9FD1C3A}</a:tableStyleId>
              </a:tblPr>
              <a:tblGrid>
                <a:gridCol w="1400215">
                  <a:extLst>
                    <a:ext uri="{9D8B030D-6E8A-4147-A177-3AD203B41FA5}">
                      <a16:colId xmlns:a16="http://schemas.microsoft.com/office/drawing/2014/main" val="3180557795"/>
                    </a:ext>
                  </a:extLst>
                </a:gridCol>
                <a:gridCol w="1400215">
                  <a:extLst>
                    <a:ext uri="{9D8B030D-6E8A-4147-A177-3AD203B41FA5}">
                      <a16:colId xmlns:a16="http://schemas.microsoft.com/office/drawing/2014/main" val="539632919"/>
                    </a:ext>
                  </a:extLst>
                </a:gridCol>
                <a:gridCol w="1400215">
                  <a:extLst>
                    <a:ext uri="{9D8B030D-6E8A-4147-A177-3AD203B41FA5}">
                      <a16:colId xmlns:a16="http://schemas.microsoft.com/office/drawing/2014/main" val="434614822"/>
                    </a:ext>
                  </a:extLst>
                </a:gridCol>
              </a:tblGrid>
              <a:tr h="0">
                <a:tc>
                  <a:txBody>
                    <a:bodyPr/>
                    <a:lstStyle/>
                    <a:p>
                      <a:r>
                        <a:rPr lang="en-US" dirty="0"/>
                        <a:t>First Doctor</a:t>
                      </a:r>
                    </a:p>
                  </a:txBody>
                  <a:tcPr/>
                </a:tc>
                <a:tc>
                  <a:txBody>
                    <a:bodyPr/>
                    <a:lstStyle/>
                    <a:p>
                      <a:r>
                        <a:rPr lang="en-US" dirty="0"/>
                        <a:t>Second Doctor</a:t>
                      </a:r>
                    </a:p>
                  </a:txBody>
                  <a:tcPr/>
                </a:tc>
                <a:tc>
                  <a:txBody>
                    <a:bodyPr/>
                    <a:lstStyle/>
                    <a:p>
                      <a:r>
                        <a:rPr lang="en-US" dirty="0"/>
                        <a:t>Count</a:t>
                      </a:r>
                    </a:p>
                  </a:txBody>
                  <a:tcPr/>
                </a:tc>
                <a:extLst>
                  <a:ext uri="{0D108BD9-81ED-4DB2-BD59-A6C34878D82A}">
                    <a16:rowId xmlns:a16="http://schemas.microsoft.com/office/drawing/2014/main" val="4246553582"/>
                  </a:ext>
                </a:extLst>
              </a:tr>
              <a:tr h="522354">
                <a:tc>
                  <a:txBody>
                    <a:bodyPr/>
                    <a:lstStyle/>
                    <a:p>
                      <a:r>
                        <a:rPr lang="en-US" dirty="0"/>
                        <a:t>Dr Smith</a:t>
                      </a:r>
                    </a:p>
                  </a:txBody>
                  <a:tcPr/>
                </a:tc>
                <a:tc>
                  <a:txBody>
                    <a:bodyPr/>
                    <a:lstStyle/>
                    <a:p>
                      <a:r>
                        <a:rPr lang="en-US" dirty="0"/>
                        <a:t>Dr Jones</a:t>
                      </a:r>
                    </a:p>
                  </a:txBody>
                  <a:tcPr/>
                </a:tc>
                <a:tc>
                  <a:txBody>
                    <a:bodyPr/>
                    <a:lstStyle/>
                    <a:p>
                      <a:r>
                        <a:rPr lang="en-US" dirty="0"/>
                        <a:t>1</a:t>
                      </a:r>
                    </a:p>
                  </a:txBody>
                  <a:tcPr/>
                </a:tc>
                <a:extLst>
                  <a:ext uri="{0D108BD9-81ED-4DB2-BD59-A6C34878D82A}">
                    <a16:rowId xmlns:a16="http://schemas.microsoft.com/office/drawing/2014/main" val="3036549052"/>
                  </a:ext>
                </a:extLst>
              </a:tr>
              <a:tr h="522354">
                <a:tc>
                  <a:txBody>
                    <a:bodyPr/>
                    <a:lstStyle/>
                    <a:p>
                      <a:r>
                        <a:rPr lang="en-US" dirty="0"/>
                        <a:t>Dr Jones</a:t>
                      </a:r>
                    </a:p>
                  </a:txBody>
                  <a:tcPr/>
                </a:tc>
                <a:tc>
                  <a:txBody>
                    <a:bodyPr/>
                    <a:lstStyle/>
                    <a:p>
                      <a:r>
                        <a:rPr lang="en-US" dirty="0"/>
                        <a:t>Dr Smith</a:t>
                      </a:r>
                    </a:p>
                  </a:txBody>
                  <a:tcPr/>
                </a:tc>
                <a:tc>
                  <a:txBody>
                    <a:bodyPr/>
                    <a:lstStyle/>
                    <a:p>
                      <a:r>
                        <a:rPr lang="en-US" dirty="0"/>
                        <a:t>1</a:t>
                      </a:r>
                    </a:p>
                  </a:txBody>
                  <a:tcPr/>
                </a:tc>
                <a:extLst>
                  <a:ext uri="{0D108BD9-81ED-4DB2-BD59-A6C34878D82A}">
                    <a16:rowId xmlns:a16="http://schemas.microsoft.com/office/drawing/2014/main" val="930589315"/>
                  </a:ext>
                </a:extLst>
              </a:tr>
            </a:tbl>
          </a:graphicData>
        </a:graphic>
      </p:graphicFrame>
      <p:cxnSp>
        <p:nvCxnSpPr>
          <p:cNvPr id="14" name="Straight Arrow Connector 13">
            <a:extLst>
              <a:ext uri="{FF2B5EF4-FFF2-40B4-BE49-F238E27FC236}">
                <a16:creationId xmlns:a16="http://schemas.microsoft.com/office/drawing/2014/main" id="{E2F7F0A7-17FD-4A47-830E-0492246C7840}"/>
              </a:ext>
            </a:extLst>
          </p:cNvPr>
          <p:cNvCxnSpPr>
            <a:cxnSpLocks/>
            <a:stCxn id="6" idx="0"/>
            <a:endCxn id="4" idx="1"/>
          </p:cNvCxnSpPr>
          <p:nvPr/>
        </p:nvCxnSpPr>
        <p:spPr>
          <a:xfrm flipV="1">
            <a:off x="1777857" y="3592188"/>
            <a:ext cx="4498507" cy="241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72347A0-F006-4683-8021-02E8C784A7FB}"/>
              </a:ext>
            </a:extLst>
          </p:cNvPr>
          <p:cNvSpPr txBox="1"/>
          <p:nvPr/>
        </p:nvSpPr>
        <p:spPr>
          <a:xfrm>
            <a:off x="3558833" y="3320128"/>
            <a:ext cx="991902" cy="369332"/>
          </a:xfrm>
          <a:prstGeom prst="rect">
            <a:avLst/>
          </a:prstGeom>
          <a:noFill/>
        </p:spPr>
        <p:txBody>
          <a:bodyPr wrap="square" rtlCol="0">
            <a:spAutoFit/>
          </a:bodyPr>
          <a:lstStyle/>
          <a:p>
            <a:r>
              <a:rPr lang="en-US" dirty="0"/>
              <a:t>Jan 15</a:t>
            </a:r>
          </a:p>
        </p:txBody>
      </p:sp>
    </p:spTree>
    <p:extLst>
      <p:ext uri="{BB962C8B-B14F-4D97-AF65-F5344CB8AC3E}">
        <p14:creationId xmlns:p14="http://schemas.microsoft.com/office/powerpoint/2010/main" val="166911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3F2173C-3E52-DE45-8DD8-C9849E060C67}" vid="{0BBA8EE7-7223-464A-8AB5-9308B6B25F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620</TotalTime>
  <Words>1405</Words>
  <Application>Microsoft Office PowerPoint</Application>
  <PresentationFormat>Widescreen</PresentationFormat>
  <Paragraphs>271</Paragraphs>
  <Slides>28</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Courier New</vt:lpstr>
      <vt:lpstr>Office Theme</vt:lpstr>
      <vt:lpstr>Healthcare Referral Data  &amp; Hop Teaming </vt:lpstr>
      <vt:lpstr>PowerPoint Presentation</vt:lpstr>
      <vt:lpstr>My Background</vt:lpstr>
      <vt:lpstr>Healthcare Bluebook</vt:lpstr>
      <vt:lpstr>Hop Teaming</vt:lpstr>
      <vt:lpstr>Social Graph</vt:lpstr>
      <vt:lpstr>Hop Teaming</vt:lpstr>
      <vt:lpstr>Directional Patient Flows</vt:lpstr>
      <vt:lpstr>Directional Patient Flows (cont.)</vt:lpstr>
      <vt:lpstr>Directional Patient Flows (cont.)</vt:lpstr>
      <vt:lpstr>Hop Teaming Data</vt:lpstr>
      <vt:lpstr>Tips</vt:lpstr>
      <vt:lpstr>Tips (cont.)</vt:lpstr>
      <vt:lpstr>Caveats and Limitations</vt:lpstr>
      <vt:lpstr>NPI &amp; NPPES</vt:lpstr>
      <vt:lpstr>What is an NPI</vt:lpstr>
      <vt:lpstr>Main NPI fields</vt:lpstr>
      <vt:lpstr>Caveats and Limitations</vt:lpstr>
      <vt:lpstr>Other Useful Datasets</vt:lpstr>
      <vt:lpstr>Taxonomy Codes</vt:lpstr>
      <vt:lpstr>CCN</vt:lpstr>
      <vt:lpstr>Data.cms.gov</vt:lpstr>
      <vt:lpstr>Goals option 1</vt:lpstr>
      <vt:lpstr>Goals option 2</vt:lpstr>
      <vt:lpstr>PowerPoint Presentation</vt:lpstr>
      <vt:lpstr>Appendix</vt:lpstr>
      <vt:lpstr>Documentation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Pickett</dc:creator>
  <cp:lastModifiedBy>Mikil Taylor</cp:lastModifiedBy>
  <cp:revision>47</cp:revision>
  <cp:lastPrinted>2018-09-18T16:17:05Z</cp:lastPrinted>
  <dcterms:created xsi:type="dcterms:W3CDTF">2019-01-22T14:32:57Z</dcterms:created>
  <dcterms:modified xsi:type="dcterms:W3CDTF">2020-02-13T18:57:09Z</dcterms:modified>
</cp:coreProperties>
</file>